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701" r:id="rId4"/>
  </p:sldMasterIdLst>
  <p:notesMasterIdLst>
    <p:notesMasterId r:id="rId21"/>
  </p:notesMasterIdLst>
  <p:handoutMasterIdLst>
    <p:handoutMasterId r:id="rId22"/>
  </p:handoutMasterIdLst>
  <p:sldIdLst>
    <p:sldId id="319" r:id="rId5"/>
    <p:sldId id="345" r:id="rId6"/>
    <p:sldId id="336" r:id="rId7"/>
    <p:sldId id="322" r:id="rId8"/>
    <p:sldId id="343" r:id="rId9"/>
    <p:sldId id="344" r:id="rId10"/>
    <p:sldId id="337" r:id="rId11"/>
    <p:sldId id="347" r:id="rId12"/>
    <p:sldId id="339" r:id="rId13"/>
    <p:sldId id="329" r:id="rId14"/>
    <p:sldId id="330" r:id="rId15"/>
    <p:sldId id="349" r:id="rId16"/>
    <p:sldId id="331" r:id="rId17"/>
    <p:sldId id="348" r:id="rId18"/>
    <p:sldId id="332" r:id="rId19"/>
    <p:sldId id="335" r:id="rId20"/>
  </p:sldIdLst>
  <p:sldSz cx="12192000" cy="6858000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6EA"/>
    <a:srgbClr val="ECEBED"/>
    <a:srgbClr val="38323B"/>
    <a:srgbClr val="E3DFE5"/>
    <a:srgbClr val="EEEDEF"/>
    <a:srgbClr val="14504F"/>
    <a:srgbClr val="33CCCC"/>
    <a:srgbClr val="0097A0"/>
    <a:srgbClr val="E7EFF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224" autoAdjust="0"/>
  </p:normalViewPr>
  <p:slideViewPr>
    <p:cSldViewPr>
      <p:cViewPr varScale="1">
        <p:scale>
          <a:sx n="107" d="100"/>
          <a:sy n="107" d="100"/>
        </p:scale>
        <p:origin x="69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5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fr-FR" sz="2400" b="1" dirty="0">
                <a:solidFill>
                  <a:schemeClr val="tx2"/>
                </a:solidFill>
                <a:latin typeface="Exo" panose="02000303000000000000" pitchFamily="2" charset="0"/>
              </a:rPr>
              <a:t>Répartition des</a:t>
            </a:r>
            <a:r>
              <a:rPr lang="fr-FR" sz="2400" b="1" baseline="0" dirty="0">
                <a:solidFill>
                  <a:schemeClr val="tx2"/>
                </a:solidFill>
                <a:latin typeface="Exo" panose="02000303000000000000" pitchFamily="2" charset="0"/>
              </a:rPr>
              <a:t> </a:t>
            </a:r>
            <a:r>
              <a:rPr lang="fr-FR" sz="2400" b="1" i="0" baseline="0" dirty="0">
                <a:solidFill>
                  <a:schemeClr val="tx2"/>
                </a:solidFill>
                <a:latin typeface="Exo" panose="02000303000000000000" pitchFamily="2" charset="0"/>
              </a:rPr>
              <a:t>adhérents suivant leur situation familiale</a:t>
            </a:r>
          </a:p>
        </c:rich>
      </c:tx>
      <c:layout>
        <c:manualLayout>
          <c:xMode val="edge"/>
          <c:yMode val="edge"/>
          <c:x val="0.15717747634952126"/>
          <c:y val="1.948764261701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29772127059510117"/>
          <c:y val="0.36045046408155351"/>
          <c:w val="0.39871356328547164"/>
          <c:h val="0.5633701824646678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33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DEA-409E-8597-8232F6928A90}"/>
              </c:ext>
            </c:extLst>
          </c:dPt>
          <c:dPt>
            <c:idx val="1"/>
            <c:bubble3D val="0"/>
            <c:spPr>
              <a:solidFill>
                <a:srgbClr val="0099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DEA-409E-8597-8232F6928A90}"/>
              </c:ext>
            </c:extLst>
          </c:dPt>
          <c:dPt>
            <c:idx val="2"/>
            <c:bubble3D val="0"/>
            <c:spPr>
              <a:solidFill>
                <a:srgbClr val="0097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DEA-409E-8597-8232F6928A90}"/>
              </c:ext>
            </c:extLst>
          </c:dPt>
          <c:dPt>
            <c:idx val="3"/>
            <c:bubble3D val="0"/>
            <c:spPr>
              <a:solidFill>
                <a:srgbClr val="0057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DEA-409E-8597-8232F6928A90}"/>
              </c:ext>
            </c:extLst>
          </c:dPt>
          <c:dLbls>
            <c:dLbl>
              <c:idx val="0"/>
              <c:layout>
                <c:manualLayout>
                  <c:x val="8.1344193838857465E-2"/>
                  <c:y val="7.5167499633557497E-2"/>
                </c:manualLayout>
              </c:layout>
              <c:tx>
                <c:rich>
                  <a:bodyPr/>
                  <a:lstStyle/>
                  <a:p>
                    <a:fld id="{51C9BED6-7E4B-4BF7-8187-AAD5D0BC3815}" type="CATEGORYNAME">
                      <a:rPr lang="en-US" sz="1100" baseline="0" smtClean="0"/>
                      <a:pPr/>
                      <a:t>[NOM DE CATÉGORIE]</a:t>
                    </a:fld>
                    <a:r>
                      <a:rPr lang="en-US" sz="1100" baseline="0" dirty="0"/>
                      <a:t> </a:t>
                    </a:r>
                  </a:p>
                  <a:p>
                    <a:fld id="{620AF12B-A973-4308-B677-6B93C2EA96A7}" type="VALUE">
                      <a:rPr lang="en-US" sz="1100" baseline="0" smtClean="0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DEA-409E-8597-8232F6928A90}"/>
                </c:ext>
              </c:extLst>
            </c:dLbl>
            <c:dLbl>
              <c:idx val="1"/>
              <c:layout>
                <c:manualLayout>
                  <c:x val="1.9476640369931845E-2"/>
                  <c:y val="-3.8736488312940409E-2"/>
                </c:manualLayout>
              </c:layout>
              <c:tx>
                <c:rich>
                  <a:bodyPr/>
                  <a:lstStyle/>
                  <a:p>
                    <a:fld id="{F991808E-4E5B-448D-89BA-2F547D5690C3}" type="CATEGORYNAME">
                      <a:rPr lang="en-US" sz="1100" smtClean="0"/>
                      <a:pPr/>
                      <a:t>[NOM DE CATÉGORIE]</a:t>
                    </a:fld>
                    <a:r>
                      <a:rPr lang="en-US" sz="1100" baseline="0" dirty="0"/>
                      <a:t> </a:t>
                    </a:r>
                  </a:p>
                  <a:p>
                    <a:fld id="{80E12ED5-C06C-4FB5-883D-842414C054BA}" type="VALUE">
                      <a:rPr lang="en-US" sz="1100" baseline="0" smtClean="0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14239344588698"/>
                      <c:h val="0.102921140708269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DEA-409E-8597-8232F6928A90}"/>
                </c:ext>
              </c:extLst>
            </c:dLbl>
            <c:dLbl>
              <c:idx val="2"/>
              <c:layout>
                <c:manualLayout>
                  <c:x val="1.4215130566427611E-2"/>
                  <c:y val="9.6114410406018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/>
                        </a:solidFill>
                        <a:latin typeface="Exo" panose="02000303000000000000" pitchFamily="2" charset="0"/>
                        <a:ea typeface="+mn-ea"/>
                        <a:cs typeface="+mn-cs"/>
                      </a:defRPr>
                    </a:pPr>
                    <a:fld id="{CA54804F-04EF-4ED1-883B-F1E3AECE4DB1}" type="CATEGORYNAME">
                      <a:rPr lang="fr-FR" b="1" i="0" baseline="0" smtClean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pPr>
                        <a:defRPr sz="1100" b="1">
                          <a:solidFill>
                            <a:schemeClr val="tx1"/>
                          </a:solidFill>
                          <a:latin typeface="Exo" panose="02000303000000000000" pitchFamily="2" charset="0"/>
                        </a:defRPr>
                      </a:pPr>
                      <a:t>[NOM DE CATÉGORIE]</a:t>
                    </a:fld>
                    <a:r>
                      <a:rPr lang="fr-FR" b="1" i="0" baseline="0" dirty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t> </a:t>
                    </a:r>
                    <a:fld id="{C346EA7B-44E3-4546-951A-5A9402F40B98}" type="VALUE">
                      <a:rPr lang="fr-FR" b="1" i="0" baseline="0" smtClean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pPr>
                        <a:defRPr sz="1100" b="1">
                          <a:solidFill>
                            <a:schemeClr val="tx1"/>
                          </a:solidFill>
                          <a:latin typeface="Exo" panose="02000303000000000000" pitchFamily="2" charset="0"/>
                        </a:defRPr>
                      </a:pPr>
                      <a:t>[VALEUR]</a:t>
                    </a:fld>
                    <a:endParaRPr lang="fr-FR" b="1" i="0" baseline="0" dirty="0">
                      <a:solidFill>
                        <a:schemeClr val="tx1"/>
                      </a:solidFill>
                      <a:latin typeface="Exo" panose="02000303000000000000" pitchFamily="2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Exo" panose="02000303000000000000" pitchFamily="2" charset="0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82663292124987"/>
                      <c:h val="0.123601878961772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DEA-409E-8597-8232F6928A90}"/>
                </c:ext>
              </c:extLst>
            </c:dLbl>
            <c:dLbl>
              <c:idx val="3"/>
              <c:layout>
                <c:manualLayout>
                  <c:x val="-9.7352706934962549E-2"/>
                  <c:y val="1.85658626999475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/>
                        </a:solidFill>
                        <a:latin typeface="Exo" panose="02000303000000000000" pitchFamily="2" charset="0"/>
                        <a:ea typeface="+mn-ea"/>
                        <a:cs typeface="+mn-cs"/>
                      </a:defRPr>
                    </a:pPr>
                    <a:fld id="{BDE125DF-EECE-46E7-AFC2-B9E1038B4ACD}" type="CATEGORYNAME">
                      <a:rPr lang="en-US" sz="1100" b="1" i="0" baseline="0" smtClean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pPr>
                        <a:defRPr sz="1100" b="1">
                          <a:solidFill>
                            <a:schemeClr val="tx1"/>
                          </a:solidFill>
                          <a:latin typeface="Exo" panose="02000303000000000000" pitchFamily="2" charset="0"/>
                        </a:defRPr>
                      </a:pPr>
                      <a:t>[NOM DE CATÉGORIE]</a:t>
                    </a:fld>
                    <a:endParaRPr lang="en-US" sz="1100" b="1" i="0" baseline="0" dirty="0">
                      <a:solidFill>
                        <a:schemeClr val="tx1"/>
                      </a:solidFill>
                      <a:latin typeface="Exo" panose="02000303000000000000" pitchFamily="2" charset="0"/>
                    </a:endParaRPr>
                  </a:p>
                  <a:p>
                    <a:pPr>
                      <a:defRPr sz="1100" b="1">
                        <a:solidFill>
                          <a:schemeClr val="tx1"/>
                        </a:solidFill>
                        <a:latin typeface="Exo" panose="02000303000000000000" pitchFamily="2" charset="0"/>
                      </a:defRPr>
                    </a:pPr>
                    <a:r>
                      <a:rPr lang="en-US" sz="1100" b="1" i="0" baseline="0" dirty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t> </a:t>
                    </a:r>
                    <a:fld id="{77DA87B8-9C1F-4E6A-A1A6-2E7B1689D6BD}" type="VALUE">
                      <a:rPr lang="en-US" sz="1100" b="1" i="0" baseline="0">
                        <a:solidFill>
                          <a:schemeClr val="tx1"/>
                        </a:solidFill>
                        <a:latin typeface="Exo" panose="02000303000000000000" pitchFamily="2" charset="0"/>
                      </a:rPr>
                      <a:pPr>
                        <a:defRPr sz="1100" b="1">
                          <a:solidFill>
                            <a:schemeClr val="tx1"/>
                          </a:solidFill>
                          <a:latin typeface="Exo" panose="02000303000000000000" pitchFamily="2" charset="0"/>
                        </a:defRPr>
                      </a:pPr>
                      <a:t>[VALEUR]</a:t>
                    </a:fld>
                    <a:endParaRPr lang="en-US" sz="1100" b="1" i="0" baseline="0" dirty="0">
                      <a:solidFill>
                        <a:schemeClr val="tx1"/>
                      </a:solidFill>
                      <a:latin typeface="Exo" panose="02000303000000000000" pitchFamily="2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Exo" panose="02000303000000000000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92756513971448"/>
                      <c:h val="0.1249462157139952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DEA-409E-8597-8232F6928A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Exo" panose="02000303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Célibataires</c:v>
                </c:pt>
                <c:pt idx="1">
                  <c:v>Couples sans enfant</c:v>
                </c:pt>
                <c:pt idx="2">
                  <c:v>Couples avec enfant(s)</c:v>
                </c:pt>
                <c:pt idx="3">
                  <c:v>Monoparentaux</c:v>
                </c:pt>
              </c:strCache>
            </c:strRef>
          </c:cat>
          <c:val>
            <c:numRef>
              <c:f>Feuil1!$B$2:$B$5</c:f>
              <c:numCache>
                <c:formatCode>0%</c:formatCode>
                <c:ptCount val="4"/>
                <c:pt idx="0">
                  <c:v>0.33</c:v>
                </c:pt>
                <c:pt idx="1">
                  <c:v>0.17</c:v>
                </c:pt>
                <c:pt idx="2">
                  <c:v>0.44</c:v>
                </c:pt>
                <c:pt idx="3">
                  <c:v>0.06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Feuil1!$B$1</c15:sqref>
                        </c15:formulaRef>
                      </c:ext>
                    </c:extLst>
                    <c:strCache>
                      <c:ptCount val="1"/>
                      <c:pt idx="0">
                        <c:v>Colonne2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8-FDEA-409E-8597-8232F6928A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90"/>
      <c:rotY val="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045809122414153E-2"/>
          <c:y val="0.12009716110607326"/>
          <c:w val="0.79701623660052623"/>
          <c:h val="0.67629792419991419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BUDGET ALLOUE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E5A-4A8C-893B-72BA69348D10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E5A-4A8C-893B-72BA69348D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E5A-4A8C-893B-72BA69348D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E5A-4A8C-893B-72BA69348D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E5A-4A8C-893B-72BA69348D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1E5A-4A8C-893B-72BA69348D1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1E5A-4A8C-893B-72BA69348D10}"/>
              </c:ext>
            </c:extLst>
          </c:dPt>
          <c:dLbls>
            <c:dLbl>
              <c:idx val="0"/>
              <c:layout>
                <c:manualLayout>
                  <c:x val="7.1046247838445792E-2"/>
                  <c:y val="-9.73663486409104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CBE93E2-DE93-441A-917C-E8ABA920E5A4}" type="CATEGORYNAME">
                      <a:rPr lang="en-US" sz="1300" smtClean="0"/>
                      <a:pPr>
                        <a:defRPr sz="1300"/>
                      </a:pPr>
                      <a:t>[NOM DE CATÉGORIE]</a:t>
                    </a:fld>
                    <a:r>
                      <a:rPr lang="en-US" sz="1300" baseline="0" dirty="0"/>
                      <a:t> 14,50%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791561613639211"/>
                      <c:h val="9.737461973314472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E5A-4A8C-893B-72BA69348D10}"/>
                </c:ext>
              </c:extLst>
            </c:dLbl>
            <c:dLbl>
              <c:idx val="1"/>
              <c:layout>
                <c:manualLayout>
                  <c:x val="1.8595941531510458E-2"/>
                  <c:y val="-3.6855394858415284E-5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1633219-40F5-4779-AA89-03D231BE30FC}" type="CATEGORYNAME">
                      <a:rPr lang="en-US" sz="130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300">
                          <a:solidFill>
                            <a:schemeClr val="accent1">
                              <a:lumMod val="75000"/>
                            </a:schemeClr>
                          </a:solidFill>
                        </a:defRPr>
                      </a:pPr>
                      <a:t>[NOM DE CATÉGORIE]</a:t>
                    </a:fld>
                    <a:r>
                      <a:rPr lang="en-US" sz="13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 </a:t>
                    </a:r>
                    <a:fld id="{CE35A060-814F-45B8-BD44-131087409461}" type="PERCENTAGE">
                      <a:rPr lang="en-US" sz="1300" baseline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1300">
                          <a:solidFill>
                            <a:schemeClr val="accent1">
                              <a:lumMod val="75000"/>
                            </a:schemeClr>
                          </a:solidFill>
                        </a:defRPr>
                      </a:pPr>
                      <a:t>[POURCENTAGE]</a:t>
                    </a:fld>
                    <a:endParaRPr lang="en-US" sz="1300" dirty="0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rgbClr val="0097A0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989164810917423"/>
                      <c:h val="0.107682035652023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E5A-4A8C-893B-72BA69348D10}"/>
                </c:ext>
              </c:extLst>
            </c:dLbl>
            <c:dLbl>
              <c:idx val="2"/>
              <c:layout>
                <c:manualLayout>
                  <c:x val="1.2333958296976559E-2"/>
                  <c:y val="4.6542221140368635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788681D-3BD6-4678-8A53-4660174E1EBA}" type="CATEGORYNAME">
                      <a:rPr lang="en-US" sz="130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sz="1300" dirty="0"/>
                      <a:t> </a:t>
                    </a:r>
                    <a:fld id="{35D85AA6-FDA5-4D86-9C30-97AFC7789B27}" type="PERCENTAGE">
                      <a:rPr lang="en-US" sz="1300" baseline="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[POURCENTAGE]</a:t>
                    </a:fld>
                    <a:endParaRPr lang="en-US" sz="1300" dirty="0"/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9915137953339466"/>
                      <c:h val="9.734994204811768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E5A-4A8C-893B-72BA69348D10}"/>
                </c:ext>
              </c:extLst>
            </c:dLbl>
            <c:dLbl>
              <c:idx val="3"/>
              <c:layout>
                <c:manualLayout>
                  <c:x val="0.12062792687577344"/>
                  <c:y val="6.4456657198544293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300" dirty="0" err="1"/>
                      <a:t>ENFANCE</a:t>
                    </a:r>
                    <a:r>
                      <a:rPr lang="en-US" sz="1300" dirty="0"/>
                      <a:t> </a:t>
                    </a:r>
                    <a:fld id="{59538917-C76E-4AFD-855D-07A4BF700ED9}" type="PERCENTAGE">
                      <a:rPr lang="en-US" sz="1300" baseline="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[POURCENTAGE]</a:t>
                    </a:fld>
                    <a:endParaRPr lang="en-US" sz="1300" dirty="0"/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4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6603071615634727"/>
                      <c:h val="9.815372950328429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E5A-4A8C-893B-72BA69348D10}"/>
                </c:ext>
              </c:extLst>
            </c:dLbl>
            <c:dLbl>
              <c:idx val="4"/>
              <c:layout>
                <c:manualLayout>
                  <c:x val="-2.2992148925306155E-2"/>
                  <c:y val="9.5504613209773478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7A567A-7D85-4452-A3C3-E8C5C6A57D5B}" type="CATEGORYNAME">
                      <a:rPr lang="en-US" sz="130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sz="1300" dirty="0"/>
                      <a:t> </a:t>
                    </a:r>
                    <a:r>
                      <a:rPr lang="en-US" sz="1300" baseline="0" dirty="0"/>
                      <a:t>1,50%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5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9678826561029809"/>
                      <c:h val="0.107509555145405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E5A-4A8C-893B-72BA69348D10}"/>
                </c:ext>
              </c:extLst>
            </c:dLbl>
            <c:dLbl>
              <c:idx val="5"/>
              <c:layout>
                <c:manualLayout>
                  <c:x val="-6.3319539717839948E-2"/>
                  <c:y val="-6.0585126533998675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30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COMITÉ D’AIDE SOCIALE - </a:t>
                    </a:r>
                    <a:fld id="{1B856CF0-D187-4464-8125-04E32732E8F4}" type="PERCENTAGE">
                      <a:rPr lang="en-US" sz="13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3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[POURCENTAGE]</a:t>
                    </a:fld>
                    <a:endParaRPr lang="en-US" sz="130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6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814984410711985"/>
                      <c:h val="0.165857847884928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E5A-4A8C-893B-72BA69348D10}"/>
                </c:ext>
              </c:extLst>
            </c:dLbl>
            <c:dLbl>
              <c:idx val="6"/>
              <c:layout>
                <c:manualLayout>
                  <c:x val="-5.5920573435216829E-2"/>
                  <c:y val="7.0260810487274034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40EB4F0-DF2E-4B76-B655-0974C955F662}" type="CATEGORYNAME">
                      <a:rPr lang="en-US" sz="130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sz="1300" dirty="0"/>
                      <a:t> </a:t>
                    </a:r>
                    <a:fld id="{8EE1E4F2-A9A6-4B53-96AB-6DFB6C675E8B}" type="PERCENTAGE">
                      <a:rPr lang="en-US" sz="1300" baseline="0" smtClean="0"/>
                      <a:pPr>
                        <a:defRPr sz="1300">
                          <a:solidFill>
                            <a:schemeClr val="accent1"/>
                          </a:solidFill>
                        </a:defRPr>
                      </a:pPr>
                      <a:t>[POURCENTAGE]</a:t>
                    </a:fld>
                    <a:endParaRPr lang="en-US" sz="1300" dirty="0"/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1">
                      <a:lumMod val="60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993842312033595"/>
                      <c:h val="0.11449957722515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E5A-4A8C-893B-72BA69348D10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97A0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Feuil1!$A$2:$A$8</c:f>
              <c:strCache>
                <c:ptCount val="7"/>
                <c:pt idx="0">
                  <c:v>AVU</c:v>
                </c:pt>
                <c:pt idx="1">
                  <c:v>COMMUNICATION</c:v>
                </c:pt>
                <c:pt idx="2">
                  <c:v>CULTURE &amp; LOISIRS</c:v>
                </c:pt>
                <c:pt idx="3">
                  <c:v>ENFANCE-COLONIES</c:v>
                </c:pt>
                <c:pt idx="4">
                  <c:v>MEDIA BOURSE</c:v>
                </c:pt>
                <c:pt idx="5">
                  <c:v>SOCIALE</c:v>
                </c:pt>
                <c:pt idx="6">
                  <c:v>VACANCES</c:v>
                </c:pt>
              </c:strCache>
            </c:strRef>
          </c:cat>
          <c:val>
            <c:numRef>
              <c:f>Feuil1!$B$2:$B$8</c:f>
              <c:numCache>
                <c:formatCode>#,##0</c:formatCode>
                <c:ptCount val="7"/>
                <c:pt idx="0">
                  <c:v>613000</c:v>
                </c:pt>
                <c:pt idx="1">
                  <c:v>40500</c:v>
                </c:pt>
                <c:pt idx="2">
                  <c:v>623000</c:v>
                </c:pt>
                <c:pt idx="3">
                  <c:v>620000</c:v>
                </c:pt>
                <c:pt idx="4">
                  <c:v>66000</c:v>
                </c:pt>
                <c:pt idx="5">
                  <c:v>295000</c:v>
                </c:pt>
                <c:pt idx="6">
                  <c:v>1949000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E5A-4A8C-893B-72BA69348D1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4871" cy="50267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1700" y="2"/>
            <a:ext cx="2984871" cy="50267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r">
              <a:defRPr sz="1300"/>
            </a:lvl1pPr>
          </a:lstStyle>
          <a:p>
            <a:fld id="{56C2D11A-4A4C-4762-9A3D-38B816BFA086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r">
              <a:defRPr sz="1300"/>
            </a:lvl1pPr>
          </a:lstStyle>
          <a:p>
            <a:fld id="{69029993-E93F-4628-BDE0-2946103AC1B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1997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4871" cy="50267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l">
              <a:defRPr sz="1300"/>
            </a:lvl1pPr>
          </a:lstStyle>
          <a:p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700" y="2"/>
            <a:ext cx="2984871" cy="50267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r">
              <a:defRPr sz="1300"/>
            </a:lvl1pPr>
          </a:lstStyle>
          <a:p>
            <a:fld id="{DD3E8838-E61C-436D-81FA-CFC9A861CF2C}" type="datetimeFigureOut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4" tIns="48292" rIns="96584" bIns="48292" rtlCol="0" anchor="ctr"/>
          <a:lstStyle/>
          <a:p>
            <a:endParaRPr lang="fr-FR" noProof="0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6584" tIns="48292" rIns="96584" bIns="48292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l">
              <a:defRPr sz="1300"/>
            </a:lvl1pPr>
          </a:lstStyle>
          <a:p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r">
              <a:defRPr sz="1300"/>
            </a:lvl1pPr>
          </a:lstStyle>
          <a:p>
            <a:fld id="{1DB0C060-F7D4-4C65-826A-795CA5BE88E2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1712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B0C060-F7D4-4C65-826A-795CA5BE88E2}" type="slidenum">
              <a:rPr lang="fr-FR" noProof="0" smtClean="0"/>
              <a:t>5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57368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B0C060-F7D4-4C65-826A-795CA5BE88E2}" type="slidenum">
              <a:rPr lang="fr-FR" noProof="0" smtClean="0"/>
              <a:t>11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48148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1DB91-3371-C07E-CEBC-7BC067C8E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AAB7727-1174-0889-8965-C6C4241FE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915F626-E6A0-9F0E-E182-0B8A0777BF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96B17D-731F-61B4-C8FB-3B0ADB384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B0C060-F7D4-4C65-826A-795CA5BE88E2}" type="slidenum">
              <a:rPr lang="fr-FR" noProof="0" smtClean="0"/>
              <a:t>12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8901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808FF6-5946-E0DA-AE0C-50EFD1D77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6FEEC8-26B8-A22A-8452-EFAEBCD25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8863DF-D429-07CB-98B4-81B3C52B7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0295C2B-21DF-4756-A13E-D09ED28F344D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FA3DDA-0713-7B78-5EBF-6115D013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74CFCD-56BB-5406-95CF-EB58ED1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5047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959346-661E-4D59-72A1-4CC2946E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061E04-00F1-81F1-69DC-5764D51E8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9E3D19-4A4D-7F8C-EE52-506D96929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00AF2AE-2991-4B0F-9ACB-5163AD4F377F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6DA5ED-6C9D-42D7-832F-ADBED209A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602927-3DFB-E486-59F2-1B21A488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29169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4626CD5-1774-E78C-9255-58B20CCDF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4351DB-5326-7669-85D4-C41705989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E7BF8C-9666-012C-6C29-99812161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DE8E8B-07C7-4786-8A32-A779AA441B06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69E1E8-C9F1-36A2-8534-BE888CC0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BE9DA7-F5F7-18C5-B455-1AD9C866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0072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EAC589-8CF4-F5B3-B577-01DD0143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0CC6F7-F9AB-4990-0082-D11AB35F5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A05065-75BD-EE0F-261D-A584F5C8B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E7486C2-EC91-45C2-814F-CAD977542707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177E13-505D-9669-42E8-A1737FFC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BBDA44-B677-F5E9-DD4E-4999E48B3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9374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87055-0BB0-3077-DE0F-CD50431A4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C73793-0E60-E47F-6748-620962CD0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E190D4-C1B8-D71B-434A-A5E7C712A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44A70F0-DF9D-4E88-AE3C-0A173DB087D3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0B185C-D339-78BF-5EFE-6D43F3B10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D080DF-4EC4-AA32-93C4-C6176834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3660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A57C50-6821-1674-E90C-AC335F55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8843C5-0291-6731-719A-1DDE73F051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C66653-4BDE-5E63-8B68-3A29E20A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C94EF9-D1E4-1806-809C-108078E7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F4266A6-395B-4342-88C6-38DCFD8B3C1D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41AE94-205F-FFAA-E1E2-08F734C9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092068-86DB-ABE4-922B-24E06BD8F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32378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A138E-CB04-9E4B-AA09-111BE4382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FF54F9-1C6C-1FB0-8F91-3A887726B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22200C-94A5-5713-4AC7-A170876F5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B03685-6E56-3FEA-6665-33A2EC2D5F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3EAB4B-808C-2186-AE78-F166FD8A91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8BF95CA-35DA-8452-3069-684AFB585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075585C-EE4E-437E-AF73-1F1786948CC3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EB4219-536B-4F9B-BDD7-EB5F218B2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366E30-30FE-3850-1882-AF866337A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19092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6360A-506D-3A97-5EB8-DF532CF3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B618C5-5800-739B-4893-7646F1101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F404F48-AACF-4FB9-B10C-C7D8BFBCE009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BCF0597-5DD7-CDB9-3985-24CFEE0F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774E2E-97EA-224B-8C41-7088C50A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98849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BAE82A-E047-DB63-C3C1-D26A676B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641B17F-FDF9-4C95-9C72-0541AF07C21C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0CAF76-53DB-A7B1-431F-F67E4D60E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F63D46-6A8C-8B4B-BB93-F8EECA96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4929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C991D1-8719-9263-206D-CF360D731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065AF0-907B-76C1-4D03-95AE26EEF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51D6D4-637C-E0F2-5786-AF24BFE07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B8CA23-4994-3296-5334-A6AEA0EB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5FA123B-5EBC-4190-B403-A98249172349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C64A21-1045-2357-9424-AFB679F83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55C5BC-9AB7-0EC2-BAEC-DEA3D033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3120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679D36-3177-6B61-0DC1-3FEE49C9A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9F0992-E542-FAB2-826C-7078C77DA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1C8249-C847-0249-EA7D-D55EA2298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D603AE-CF48-99BC-157A-77460AA67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8AAE032-1472-4AE5-BF73-8DB6ABC86544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4EF1D8-4C2C-2ECA-D5DD-5D462924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7F865A-24CE-2C53-736E-60E070CFE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1140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18000" r="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518E92-199B-7CB5-6747-0ECBE10EE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EAEF41-A82C-EE99-23F1-94EC231C8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B34621-C92C-960E-9686-33D5D664D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9EBBE15-3FC0-4EE1-BAF4-EDD7C102C370}" type="datetime1">
              <a:rPr lang="fr-FR" noProof="0" smtClean="0"/>
              <a:t>14/10/2025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3585D7-7AF6-0D65-3C04-DFBDB380B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CIE Bourse - document confidentiel - Rapport Activités 2023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670862-01F6-2F66-C234-45CC68873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19180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02" r:id="rId1"/>
    <p:sldLayoutId id="2147484703" r:id="rId2"/>
    <p:sldLayoutId id="2147484704" r:id="rId3"/>
    <p:sldLayoutId id="2147484705" r:id="rId4"/>
    <p:sldLayoutId id="2147484706" r:id="rId5"/>
    <p:sldLayoutId id="2147484707" r:id="rId6"/>
    <p:sldLayoutId id="2147484708" r:id="rId7"/>
    <p:sldLayoutId id="2147484709" r:id="rId8"/>
    <p:sldLayoutId id="2147484710" r:id="rId9"/>
    <p:sldLayoutId id="2147484711" r:id="rId10"/>
    <p:sldLayoutId id="214748471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iebourse.fr/" TargetMode="External"/><Relationship Id="rId3" Type="http://schemas.openxmlformats.org/officeDocument/2006/relationships/hyperlink" Target="mailto:enfance@ciebourse.com" TargetMode="External"/><Relationship Id="rId7" Type="http://schemas.openxmlformats.org/officeDocument/2006/relationships/hyperlink" Target="mailto:adherent@ciebourse.com" TargetMode="External"/><Relationship Id="rId2" Type="http://schemas.openxmlformats.org/officeDocument/2006/relationships/hyperlink" Target="mailto:culture@ciebours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mpta@ciebourse.com" TargetMode="External"/><Relationship Id="rId5" Type="http://schemas.openxmlformats.org/officeDocument/2006/relationships/hyperlink" Target="mailto:social@ciebourse.com" TargetMode="External"/><Relationship Id="rId4" Type="http://schemas.openxmlformats.org/officeDocument/2006/relationships/hyperlink" Target="mailto:vacances@ciebourse.com" TargetMode="External"/><Relationship Id="rId9" Type="http://schemas.openxmlformats.org/officeDocument/2006/relationships/hyperlink" Target="http://www.mediabourse.f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C1070495-F7DF-23F5-F48E-DFF59EACD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4" y="3574031"/>
            <a:ext cx="8153396" cy="32467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b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RAPPORT ANNUEL DES </a:t>
            </a:r>
            <a:r>
              <a:rPr lang="en-US" sz="3200" b="1" kern="1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ACTIVITÉS</a:t>
            </a:r>
            <a: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SOCIALES ET CULTURELLES</a:t>
            </a:r>
            <a:b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b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b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r>
              <a:rPr lang="en-US" sz="3200" b="1" kern="1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Année</a:t>
            </a:r>
            <a:r>
              <a:rPr lang="en-US" sz="32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2024</a:t>
            </a:r>
            <a:endParaRPr lang="en-US" sz="32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xo" panose="02000303000000000000" pitchFamily="2" charset="0"/>
            </a:endParaRPr>
          </a:p>
        </p:txBody>
      </p:sp>
      <p:pic>
        <p:nvPicPr>
          <p:cNvPr id="8" name="Image 7" descr="Une image contenant Police, Graphique, logo, texte&#10;&#10;Description générée automatiquement">
            <a:extLst>
              <a:ext uri="{FF2B5EF4-FFF2-40B4-BE49-F238E27FC236}">
                <a16:creationId xmlns:a16="http://schemas.microsoft.com/office/drawing/2014/main" id="{37FE7CFC-9343-9297-9ED3-508C737C3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958122"/>
            <a:ext cx="3326468" cy="2436636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2CAE09-73AA-FD3F-5F5C-99EB212D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29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D4F392A4-C088-EB58-307F-DC128500B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829012"/>
              </p:ext>
            </p:extLst>
          </p:nvPr>
        </p:nvGraphicFramePr>
        <p:xfrm>
          <a:off x="408385" y="2420888"/>
          <a:ext cx="5724127" cy="3335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9751">
                  <a:extLst>
                    <a:ext uri="{9D8B030D-6E8A-4147-A177-3AD203B41FA5}">
                      <a16:colId xmlns:a16="http://schemas.microsoft.com/office/drawing/2014/main" val="2714981705"/>
                    </a:ext>
                  </a:extLst>
                </a:gridCol>
                <a:gridCol w="1188641">
                  <a:extLst>
                    <a:ext uri="{9D8B030D-6E8A-4147-A177-3AD203B41FA5}">
                      <a16:colId xmlns:a16="http://schemas.microsoft.com/office/drawing/2014/main" val="389491061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742775829"/>
                    </a:ext>
                  </a:extLst>
                </a:gridCol>
                <a:gridCol w="1043607">
                  <a:extLst>
                    <a:ext uri="{9D8B030D-6E8A-4147-A177-3AD203B41FA5}">
                      <a16:colId xmlns:a16="http://schemas.microsoft.com/office/drawing/2014/main" val="1125413210"/>
                    </a:ext>
                  </a:extLst>
                </a:gridCol>
              </a:tblGrid>
              <a:tr h="556906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PRESTATIONS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NB PLACES VENDUES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PRIX D’ACHAT MOYEN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PRIX DE VENTE MOYEN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202620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Billetterie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9 171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59,66 €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39,70 €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28650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Spectacles subventionnés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499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72,82 €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53,06 €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75018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Sorties Culturelles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126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34,73 €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24,24 €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931665"/>
                  </a:ext>
                </a:extLst>
              </a:tr>
              <a:tr h="428389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Opérations spéciales – Billetterie 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2 199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167,66 €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87,71 €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07943"/>
                  </a:ext>
                </a:extLst>
              </a:tr>
              <a:tr h="428389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Opérations spéciales – </a:t>
                      </a:r>
                    </a:p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Week-end 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739 €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370 €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71371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Billetterie France Billet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Exo" panose="02000303000000000000" pitchFamily="2" charset="0"/>
                        </a:rPr>
                        <a:t>1 894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125,25 €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Exo" panose="02000303000000000000" pitchFamily="2" charset="0"/>
                        </a:rPr>
                        <a:t>91,17 €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281996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Exo" panose="02000303000000000000" pitchFamily="2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Exo" panose="02000303000000000000" pitchFamily="2" charset="0"/>
                        </a:rPr>
                        <a:t>13 968 prestations distribuées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b="0" dirty="0"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b="0" dirty="0"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839373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C2FE31DE-6561-189E-D29E-B4C18768FF32}"/>
              </a:ext>
            </a:extLst>
          </p:cNvPr>
          <p:cNvSpPr txBox="1"/>
          <p:nvPr/>
        </p:nvSpPr>
        <p:spPr>
          <a:xfrm>
            <a:off x="1856440" y="1844824"/>
            <a:ext cx="2828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5764"/>
                </a:solidFill>
                <a:latin typeface="Exo" panose="02000303000000000000" pitchFamily="2" charset="0"/>
              </a:rPr>
              <a:t>BILAN DES VENTES 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FAA2CB-C27A-B9ED-7F4D-D8C6B20EE125}"/>
              </a:ext>
            </a:extLst>
          </p:cNvPr>
          <p:cNvSpPr txBox="1"/>
          <p:nvPr/>
        </p:nvSpPr>
        <p:spPr>
          <a:xfrm>
            <a:off x="6456040" y="184507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5764"/>
                </a:solidFill>
                <a:latin typeface="Exo" panose="02000303000000000000" pitchFamily="2" charset="0"/>
              </a:rPr>
              <a:t>ALLOCATION SPORTIVE UNIVERSELLE 2024</a:t>
            </a:r>
            <a:endParaRPr lang="fr-FR" dirty="0">
              <a:latin typeface="Exo" panose="02000303000000000000" pitchFamily="2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B60C880-1AEA-6CE2-FEBA-418373C47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541957"/>
              </p:ext>
            </p:extLst>
          </p:nvPr>
        </p:nvGraphicFramePr>
        <p:xfrm>
          <a:off x="7068108" y="2420888"/>
          <a:ext cx="460851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0692">
                  <a:extLst>
                    <a:ext uri="{9D8B030D-6E8A-4147-A177-3AD203B41FA5}">
                      <a16:colId xmlns:a16="http://schemas.microsoft.com/office/drawing/2014/main" val="3164821417"/>
                    </a:ext>
                  </a:extLst>
                </a:gridCol>
                <a:gridCol w="1587820">
                  <a:extLst>
                    <a:ext uri="{9D8B030D-6E8A-4147-A177-3AD203B41FA5}">
                      <a16:colId xmlns:a16="http://schemas.microsoft.com/office/drawing/2014/main" val="4286369770"/>
                    </a:ext>
                  </a:extLst>
                </a:gridCol>
              </a:tblGrid>
              <a:tr h="258441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NOMBRE DE DOSSIERS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97A0"/>
                          </a:solidFill>
                          <a:latin typeface="Exo" panose="02000303000000000000" pitchFamily="2" charset="0"/>
                        </a:rPr>
                        <a:t>880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746897"/>
                  </a:ext>
                </a:extLst>
              </a:tr>
              <a:tr h="258441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ATTRIBUTION MAXIMUM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Exo" panose="02000303000000000000" pitchFamily="2" charset="0"/>
                        </a:rPr>
                        <a:t>156 €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1692"/>
                  </a:ext>
                </a:extLst>
              </a:tr>
              <a:tr h="258441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ATTRIBUTION MINIMUM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accent6">
                              <a:lumMod val="10000"/>
                            </a:schemeClr>
                          </a:solidFill>
                          <a:latin typeface="Exo" panose="02000303000000000000" pitchFamily="2" charset="0"/>
                        </a:rPr>
                        <a:t>   13 €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441696"/>
                  </a:ext>
                </a:extLst>
              </a:tr>
              <a:tr h="258441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ATTRIBUTION MOYENNE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  92 €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02782"/>
                  </a:ext>
                </a:extLst>
              </a:tr>
              <a:tr h="2584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TOTAL VERSÉ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80 990 €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9272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0CD76C52-A106-D77C-314C-E0D5CCA5DD64}"/>
              </a:ext>
            </a:extLst>
          </p:cNvPr>
          <p:cNvSpPr txBox="1"/>
          <p:nvPr/>
        </p:nvSpPr>
        <p:spPr>
          <a:xfrm>
            <a:off x="7067752" y="4221088"/>
            <a:ext cx="359148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5764"/>
                </a:solidFill>
                <a:latin typeface="Exo" panose="02000303000000000000" pitchFamily="2" charset="0"/>
              </a:rPr>
              <a:t>* OPÉRATIONS SPÉCIALES 2024</a:t>
            </a:r>
          </a:p>
          <a:p>
            <a:endParaRPr lang="fr-FR" sz="16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Jeux Olympiques 2024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Opéra National de Paris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Nuit du piano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Récitals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Week-end Thalasso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Exo" panose="02000303000000000000" pitchFamily="2" charset="0"/>
              </a:rPr>
              <a:t>Offres escapades gastronomiques</a:t>
            </a:r>
            <a:endParaRPr lang="fr-FR" sz="1200" dirty="0">
              <a:solidFill>
                <a:srgbClr val="005764"/>
              </a:solidFill>
              <a:latin typeface="Exo" panose="02000303000000000000" pitchFamily="2" charset="0"/>
            </a:endParaRPr>
          </a:p>
        </p:txBody>
      </p:sp>
      <p:sp>
        <p:nvSpPr>
          <p:cNvPr id="10" name="Titre 3">
            <a:extLst>
              <a:ext uri="{FF2B5EF4-FFF2-40B4-BE49-F238E27FC236}">
                <a16:creationId xmlns:a16="http://schemas.microsoft.com/office/drawing/2014/main" id="{2508F728-55D5-47A9-F2AA-A86D1015E348}"/>
              </a:ext>
            </a:extLst>
          </p:cNvPr>
          <p:cNvSpPr txBox="1">
            <a:spLocks/>
          </p:cNvSpPr>
          <p:nvPr/>
        </p:nvSpPr>
        <p:spPr>
          <a:xfrm>
            <a:off x="-14796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CULTURE &amp; LOISIRS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01625A7-AD86-116D-FF70-2F74419197F5}"/>
              </a:ext>
            </a:extLst>
          </p:cNvPr>
          <p:cNvSpPr txBox="1"/>
          <p:nvPr/>
        </p:nvSpPr>
        <p:spPr>
          <a:xfrm>
            <a:off x="575393" y="6145460"/>
            <a:ext cx="2448272" cy="34051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xo" panose="02000303000000000000" pitchFamily="2" charset="0"/>
              </a:rPr>
              <a:t>PARIS  - 11 699 prestations</a:t>
            </a: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666ECCE4-6297-92AC-A117-103EB3349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10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6786D83-0608-0FDE-7E5F-AF081DD0C22C}"/>
              </a:ext>
            </a:extLst>
          </p:cNvPr>
          <p:cNvSpPr txBox="1"/>
          <p:nvPr/>
        </p:nvSpPr>
        <p:spPr>
          <a:xfrm>
            <a:off x="3335711" y="6145460"/>
            <a:ext cx="2697494" cy="34051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xo" panose="02000303000000000000" pitchFamily="2" charset="0"/>
              </a:rPr>
              <a:t>PROVINCE – 2 269 prestations</a:t>
            </a: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5DC0698B-47D2-95B4-473D-728A010E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9873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6A68FAB-044B-71A3-35EA-2F7456CBB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414806"/>
              </p:ext>
            </p:extLst>
          </p:nvPr>
        </p:nvGraphicFramePr>
        <p:xfrm>
          <a:off x="551384" y="2852936"/>
          <a:ext cx="6768752" cy="28265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8767">
                  <a:extLst>
                    <a:ext uri="{9D8B030D-6E8A-4147-A177-3AD203B41FA5}">
                      <a16:colId xmlns:a16="http://schemas.microsoft.com/office/drawing/2014/main" val="2714981705"/>
                    </a:ext>
                  </a:extLst>
                </a:gridCol>
                <a:gridCol w="2005531">
                  <a:extLst>
                    <a:ext uri="{9D8B030D-6E8A-4147-A177-3AD203B41FA5}">
                      <a16:colId xmlns:a16="http://schemas.microsoft.com/office/drawing/2014/main" val="3894910613"/>
                    </a:ext>
                  </a:extLst>
                </a:gridCol>
                <a:gridCol w="2284454">
                  <a:extLst>
                    <a:ext uri="{9D8B030D-6E8A-4147-A177-3AD203B41FA5}">
                      <a16:colId xmlns:a16="http://schemas.microsoft.com/office/drawing/2014/main" val="1742775829"/>
                    </a:ext>
                  </a:extLst>
                </a:gridCol>
              </a:tblGrid>
              <a:tr h="692943"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bg1"/>
                        </a:solidFill>
                        <a:latin typeface="Exo" panose="02000303000000000000" pitchFamily="2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NOMBRE DE DOSSIERS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BUDGET TOTAL ALLOUÉ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202620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FRAIS DE GARDE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91 468 €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28650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SOUTIEN SCOLAIRE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18 793 €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75018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CLASSE NATURE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4 188 €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185020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SPORTIVE ET CULTURELLE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498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41 019 €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931665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RENTRÉE SCOLAIRE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917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99 900 €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07943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BOURSE D’APPRENTISSAGE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71371"/>
                  </a:ext>
                </a:extLst>
              </a:tr>
              <a:tr h="29759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1 724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4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255 368 €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865237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47CF294-EEA7-E8DA-3CF4-223A3D879E34}"/>
              </a:ext>
            </a:extLst>
          </p:cNvPr>
          <p:cNvSpPr txBox="1"/>
          <p:nvPr/>
        </p:nvSpPr>
        <p:spPr>
          <a:xfrm>
            <a:off x="7824192" y="3789040"/>
            <a:ext cx="42001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>
                <a:latin typeface="Exo" panose="02000303000000000000" pitchFamily="2" charset="0"/>
              </a:rPr>
              <a:t>Barème spécifique révisé annuellement.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>
              <a:latin typeface="Exo" panose="02000303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>
              <a:latin typeface="Exo" panose="02000303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>
                <a:latin typeface="Exo" panose="02000303000000000000" pitchFamily="2" charset="0"/>
              </a:rPr>
              <a:t>Utilisation par 20 % des foyers avec enfant(s) du CIE (727 adhérents / 3 537).</a:t>
            </a:r>
          </a:p>
        </p:txBody>
      </p:sp>
      <p:sp>
        <p:nvSpPr>
          <p:cNvPr id="9" name="Titre 3">
            <a:extLst>
              <a:ext uri="{FF2B5EF4-FFF2-40B4-BE49-F238E27FC236}">
                <a16:creationId xmlns:a16="http://schemas.microsoft.com/office/drawing/2014/main" id="{E2756282-9EB9-EADE-BA12-CCE6D58C325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COMITÉ D’AIDE SOCIALE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9BB3D2BB-EE1D-5C1E-7B13-B750A53A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11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D7425873-D6DF-BA89-4C83-291D735F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474767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95D05-B0F1-504E-2E0A-6468390A3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3">
            <a:extLst>
              <a:ext uri="{FF2B5EF4-FFF2-40B4-BE49-F238E27FC236}">
                <a16:creationId xmlns:a16="http://schemas.microsoft.com/office/drawing/2014/main" id="{F7A16A51-841E-A532-49E9-B4179B475A6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COMITÉ D’AIDE SOCIALE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921835A-B431-C33C-502F-37CFE847D5B4}"/>
              </a:ext>
            </a:extLst>
          </p:cNvPr>
          <p:cNvSpPr txBox="1"/>
          <p:nvPr/>
        </p:nvSpPr>
        <p:spPr>
          <a:xfrm>
            <a:off x="337374" y="1716345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2"/>
                </a:solidFill>
                <a:latin typeface="Exo" panose="02000303000000000000" pitchFamily="2" charset="0"/>
              </a:rPr>
              <a:t>L’accompagnement social des adhérents du CIE BOURSE</a:t>
            </a:r>
            <a:endParaRPr lang="fr-FR" sz="2000" dirty="0">
              <a:solidFill>
                <a:schemeClr val="tx2"/>
              </a:solidFill>
              <a:latin typeface="Exo" panose="02000303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334B88C-875D-7682-E764-B249770BF9C1}"/>
              </a:ext>
            </a:extLst>
          </p:cNvPr>
          <p:cNvSpPr txBox="1"/>
          <p:nvPr/>
        </p:nvSpPr>
        <p:spPr>
          <a:xfrm>
            <a:off x="337374" y="2256008"/>
            <a:ext cx="11593288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300" dirty="0">
                <a:latin typeface="Exo" panose="02000303000000000000" pitchFamily="2" charset="0"/>
              </a:rPr>
              <a:t>Soucieuse du bien-être de l’ensemble de ses collaborateurs, notre institution s’est dotée d’un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service social du personnel</a:t>
            </a:r>
            <a:r>
              <a:rPr lang="fr-FR" sz="1300" dirty="0">
                <a:solidFill>
                  <a:schemeClr val="accent1"/>
                </a:solidFill>
                <a:latin typeface="Exo" panose="02000303000000000000" pitchFamily="2" charset="0"/>
              </a:rPr>
              <a:t> </a:t>
            </a:r>
            <a:r>
              <a:rPr lang="fr-FR" sz="1300" dirty="0">
                <a:latin typeface="Exo" panose="02000303000000000000" pitchFamily="2" charset="0"/>
              </a:rPr>
              <a:t>animé par une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assistante sociale</a:t>
            </a:r>
            <a:r>
              <a:rPr lang="fr-FR" sz="1300" dirty="0">
                <a:solidFill>
                  <a:schemeClr val="accent1"/>
                </a:solidFill>
                <a:latin typeface="Exo" panose="02000303000000000000" pitchFamily="2" charset="0"/>
              </a:rPr>
              <a:t> </a:t>
            </a:r>
            <a:r>
              <a:rPr lang="fr-FR" sz="1300" dirty="0">
                <a:latin typeface="Exo" panose="02000303000000000000" pitchFamily="2" charset="0"/>
              </a:rPr>
              <a:t>diplômée et expérimentée.</a:t>
            </a:r>
          </a:p>
          <a:p>
            <a:pPr algn="just"/>
            <a:endParaRPr lang="fr-FR" sz="800" dirty="0">
              <a:latin typeface="Exo" panose="02000303000000000000" pitchFamily="2" charset="0"/>
            </a:endParaRP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Sa mission consiste à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accompagner les salariés confrontés à des difficultés</a:t>
            </a:r>
            <a:r>
              <a:rPr lang="fr-FR" sz="1300" dirty="0">
                <a:latin typeface="Exo" panose="02000303000000000000" pitchFamily="2" charset="0"/>
              </a:rPr>
              <a:t>, qu’elles soient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professionnelles, familiales ou personnelles</a:t>
            </a:r>
            <a:r>
              <a:rPr lang="fr-FR" sz="1300" dirty="0">
                <a:latin typeface="Exo" panose="02000303000000000000" pitchFamily="2" charset="0"/>
              </a:rPr>
              <a:t>, dans un cadre d’écoute bienveillante et de respect de la personne.</a:t>
            </a:r>
          </a:p>
          <a:p>
            <a:pPr algn="just"/>
            <a:endParaRPr lang="fr-FR" sz="800" dirty="0">
              <a:latin typeface="Exo" panose="02000303000000000000" pitchFamily="2" charset="0"/>
            </a:endParaRP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Intervenant dans une logique de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prévention et de soutien</a:t>
            </a:r>
            <a:r>
              <a:rPr lang="fr-FR" sz="1300" dirty="0">
                <a:latin typeface="Exo" panose="02000303000000000000" pitchFamily="2" charset="0"/>
              </a:rPr>
              <a:t>, l’assistante sociale apporte un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éclairage professionnel</a:t>
            </a:r>
            <a:r>
              <a:rPr lang="fr-FR" sz="1300" dirty="0">
                <a:solidFill>
                  <a:schemeClr val="accent1"/>
                </a:solidFill>
                <a:latin typeface="Exo" panose="02000303000000000000" pitchFamily="2" charset="0"/>
              </a:rPr>
              <a:t> </a:t>
            </a:r>
            <a:r>
              <a:rPr lang="fr-FR" sz="1300" dirty="0">
                <a:latin typeface="Exo" panose="02000303000000000000" pitchFamily="2" charset="0"/>
              </a:rPr>
              <a:t>sur les situations rencontrées et favorise la mise en place de solutions adaptées.</a:t>
            </a:r>
          </a:p>
          <a:p>
            <a:pPr algn="just"/>
            <a:endParaRPr lang="fr-FR" sz="800" dirty="0">
              <a:latin typeface="Exo" panose="02000303000000000000" pitchFamily="2" charset="0"/>
            </a:endParaRP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Soumise au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secret professionnel</a:t>
            </a:r>
            <a:r>
              <a:rPr lang="fr-FR" sz="1300" dirty="0">
                <a:latin typeface="Exo" panose="02000303000000000000" pitchFamily="2" charset="0"/>
              </a:rPr>
              <a:t>, elle agit en toute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confidentialité</a:t>
            </a:r>
            <a:r>
              <a:rPr lang="fr-FR" sz="1300" dirty="0">
                <a:latin typeface="Exo" panose="02000303000000000000" pitchFamily="2" charset="0"/>
              </a:rPr>
              <a:t>, garantissant la protection des informations partagées par chaque salarié.</a:t>
            </a:r>
          </a:p>
          <a:p>
            <a:pPr algn="just"/>
            <a:endParaRPr lang="fr-FR" sz="800" dirty="0">
              <a:latin typeface="Exo" panose="02000303000000000000" pitchFamily="2" charset="0"/>
            </a:endParaRP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Un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fonds social</a:t>
            </a:r>
            <a:r>
              <a:rPr lang="fr-FR" sz="1300" dirty="0">
                <a:solidFill>
                  <a:schemeClr val="accent1"/>
                </a:solidFill>
                <a:latin typeface="Exo" panose="02000303000000000000" pitchFamily="2" charset="0"/>
              </a:rPr>
              <a:t> </a:t>
            </a:r>
            <a:r>
              <a:rPr lang="fr-FR" sz="1300" dirty="0">
                <a:latin typeface="Exo" panose="02000303000000000000" pitchFamily="2" charset="0"/>
              </a:rPr>
              <a:t>est par ailleurs dédié à son action. </a:t>
            </a:r>
          </a:p>
          <a:p>
            <a:pPr algn="just"/>
            <a:endParaRPr lang="fr-FR" sz="800" dirty="0">
              <a:latin typeface="Exo" panose="02000303000000000000" pitchFamily="2" charset="0"/>
            </a:endParaRP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Sur la base de l’évaluation de la situation, l’assistante sociale peut proposer, lorsque cela s’avère nécessaire, une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aide financière ponctuelle</a:t>
            </a:r>
            <a:r>
              <a:rPr lang="fr-FR" sz="1300" dirty="0">
                <a:solidFill>
                  <a:schemeClr val="accent1"/>
                </a:solidFill>
                <a:latin typeface="Exo" panose="02000303000000000000" pitchFamily="2" charset="0"/>
              </a:rPr>
              <a:t> </a:t>
            </a:r>
            <a:r>
              <a:rPr lang="fr-FR" sz="1300" dirty="0">
                <a:latin typeface="Exo" panose="02000303000000000000" pitchFamily="2" charset="0"/>
              </a:rPr>
              <a:t>afin de 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Exo" panose="02000303000000000000" pitchFamily="2" charset="0"/>
              </a:rPr>
              <a:t>régulariser une situation d’endettement ou une difficulté budgétaire temporaire 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Exo" panose="02000303000000000000" pitchFamily="2" charset="0"/>
              </a:rPr>
              <a:t>soutenir un projet ou une démarche visant à résoudre un problème personnel impactant la vie professionnelle.</a:t>
            </a: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 </a:t>
            </a:r>
          </a:p>
          <a:p>
            <a:pPr algn="just"/>
            <a:r>
              <a:rPr lang="fr-FR" sz="1300" dirty="0">
                <a:latin typeface="Exo" panose="02000303000000000000" pitchFamily="2" charset="0"/>
              </a:rPr>
              <a:t>Cet accompagnement s’inscrit dans la volonté de l’institution de promouvoir un </a:t>
            </a:r>
            <a:r>
              <a:rPr lang="fr-FR" sz="1300" b="1" dirty="0">
                <a:solidFill>
                  <a:schemeClr val="accent1"/>
                </a:solidFill>
                <a:latin typeface="Exo" panose="02000303000000000000" pitchFamily="2" charset="0"/>
              </a:rPr>
              <a:t>environnement de travail bienveillant et solidaire</a:t>
            </a:r>
            <a:r>
              <a:rPr lang="fr-FR" sz="1300" dirty="0">
                <a:latin typeface="Exo" panose="02000303000000000000" pitchFamily="2" charset="0"/>
              </a:rPr>
              <a:t>, où chacun peut trouver écoute, soutien et solutions face aux aléas de la vie.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6534545-68EB-9E05-90D2-11109721293D}"/>
              </a:ext>
            </a:extLst>
          </p:cNvPr>
          <p:cNvSpPr txBox="1"/>
          <p:nvPr/>
        </p:nvSpPr>
        <p:spPr>
          <a:xfrm>
            <a:off x="1549873" y="5973029"/>
            <a:ext cx="9092253" cy="374571"/>
          </a:xfrm>
          <a:prstGeom prst="roundRect">
            <a:avLst/>
          </a:prstGeom>
          <a:solidFill>
            <a:srgbClr val="ECEBE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Exo" panose="02000303000000000000" pitchFamily="2" charset="0"/>
              </a:rPr>
              <a:t>En 2024 : 8 personnes ont été aidées financièrement pour une dépense globale de 11 007 euros.</a:t>
            </a:r>
          </a:p>
        </p:txBody>
      </p:sp>
      <p:sp>
        <p:nvSpPr>
          <p:cNvPr id="10" name="Espace réservé du numéro de diapositive 2">
            <a:extLst>
              <a:ext uri="{FF2B5EF4-FFF2-40B4-BE49-F238E27FC236}">
                <a16:creationId xmlns:a16="http://schemas.microsoft.com/office/drawing/2014/main" id="{49E31213-E8E4-2079-3108-FD2826D7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12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62D72577-54C5-8AC6-E076-581AA8B6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543718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0F612B8C-A26F-6251-9F5A-7A899D79BF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665927"/>
              </p:ext>
            </p:extLst>
          </p:nvPr>
        </p:nvGraphicFramePr>
        <p:xfrm>
          <a:off x="2447595" y="2564904"/>
          <a:ext cx="729681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405">
                  <a:extLst>
                    <a:ext uri="{9D8B030D-6E8A-4147-A177-3AD203B41FA5}">
                      <a16:colId xmlns:a16="http://schemas.microsoft.com/office/drawing/2014/main" val="1375392718"/>
                    </a:ext>
                  </a:extLst>
                </a:gridCol>
                <a:gridCol w="3648405">
                  <a:extLst>
                    <a:ext uri="{9D8B030D-6E8A-4147-A177-3AD203B41FA5}">
                      <a16:colId xmlns:a16="http://schemas.microsoft.com/office/drawing/2014/main" val="2860470276"/>
                    </a:ext>
                  </a:extLst>
                </a:gridCol>
              </a:tblGrid>
              <a:tr h="2016224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tx2"/>
                          </a:solidFill>
                          <a:latin typeface="Exo" panose="02000303000000000000" pitchFamily="2" charset="0"/>
                        </a:rPr>
                        <a:t>Commission Culture &amp; Loisirs</a:t>
                      </a: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algn="ctr"/>
                      <a:r>
                        <a:rPr lang="fr-FR" b="1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Aucune réclamation ou commentaire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tx2"/>
                          </a:solidFill>
                          <a:latin typeface="Exo" panose="02000303000000000000" pitchFamily="2" charset="0"/>
                        </a:rPr>
                        <a:t>Commission Enfance</a:t>
                      </a: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algn="ctr"/>
                      <a:r>
                        <a:rPr lang="fr-FR" b="1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Aucune réclamation ou commentaire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666631"/>
                  </a:ext>
                </a:extLst>
              </a:tr>
            </a:tbl>
          </a:graphicData>
        </a:graphic>
      </p:graphicFrame>
      <p:sp>
        <p:nvSpPr>
          <p:cNvPr id="5" name="Titre 3">
            <a:extLst>
              <a:ext uri="{FF2B5EF4-FFF2-40B4-BE49-F238E27FC236}">
                <a16:creationId xmlns:a16="http://schemas.microsoft.com/office/drawing/2014/main" id="{BC08C90E-64CF-5AE2-A686-6E811C69F6F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POINT QUALITATIF SUR LES ACTIVITÉS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9BC822B1-39A3-0D41-1486-FF87206A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13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5832A957-4A3B-96FD-32F6-AB36D8FF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523342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90694-20E8-E3E1-CEDA-EFD1CE9F2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C772F1FA-2ACD-D2A7-3318-D49DDBF866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020987"/>
              </p:ext>
            </p:extLst>
          </p:nvPr>
        </p:nvGraphicFramePr>
        <p:xfrm>
          <a:off x="1343472" y="1551533"/>
          <a:ext cx="9649072" cy="494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9072">
                  <a:extLst>
                    <a:ext uri="{9D8B030D-6E8A-4147-A177-3AD203B41FA5}">
                      <a16:colId xmlns:a16="http://schemas.microsoft.com/office/drawing/2014/main" val="721905491"/>
                    </a:ext>
                  </a:extLst>
                </a:gridCol>
              </a:tblGrid>
              <a:tr h="4942952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tx2"/>
                          </a:solidFill>
                          <a:latin typeface="Exo" panose="02000303000000000000" pitchFamily="2" charset="0"/>
                        </a:rPr>
                        <a:t>Commission Vacances</a:t>
                      </a:r>
                    </a:p>
                    <a:p>
                      <a:endParaRPr lang="fr-FR" sz="1600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LOCATIONS</a:t>
                      </a:r>
                    </a:p>
                    <a:p>
                      <a:endParaRPr lang="fr-FR" sz="1600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AVORIAZ</a:t>
                      </a:r>
                      <a:r>
                        <a:rPr lang="fr-FR" sz="1300" b="0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 :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problème d’odeur nauséabonde dans le logement. </a:t>
                      </a:r>
                      <a:r>
                        <a:rPr lang="fr-FR" sz="1300" b="0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Dédommagement de 500 euros consenti par le prestataire.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1300" b="0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PONT ROYAL </a:t>
                      </a:r>
                      <a:r>
                        <a:rPr lang="fr-FR" sz="1300" b="0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: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problème de connexion wifi pendant toute la durée de séjour. </a:t>
                      </a:r>
                      <a:r>
                        <a:rPr lang="fr-FR" sz="1300" b="0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Indemnisation prise en charge par le prestataire.</a:t>
                      </a:r>
                    </a:p>
                    <a:p>
                      <a:endParaRPr lang="fr-FR" sz="1600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endParaRPr lang="fr-FR" sz="1600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SÉJOURS</a:t>
                      </a:r>
                    </a:p>
                    <a:p>
                      <a:endParaRPr lang="fr-FR" sz="1600" b="1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KENYA - Mombassa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: retard sur le vol aller. </a:t>
                      </a:r>
                      <a:r>
                        <a:rPr lang="fr-FR" sz="1300" b="0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Indemnisation par la compagnie aérienne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1300" b="0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THAÏLANDE - </a:t>
                      </a:r>
                      <a:r>
                        <a:rPr lang="fr-FR" sz="1300" b="1" dirty="0" err="1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Cha</a:t>
                      </a: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 Am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: réclamation sur le transfert aéroport /hôtel trop long, pourtant indiqué sur le descriptif. Présence de méduses empêchant la baignade, indépendant du prestataire. </a:t>
                      </a:r>
                      <a:r>
                        <a:rPr lang="fr-FR" sz="1300" b="0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Aucun dédommagement.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sz="1300" b="0" dirty="0">
                        <a:solidFill>
                          <a:schemeClr val="tx1"/>
                        </a:solidFill>
                        <a:latin typeface="Exo" panose="02000303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1" dirty="0">
                          <a:solidFill>
                            <a:srgbClr val="38323B"/>
                          </a:solidFill>
                          <a:latin typeface="Exo" panose="02000303000000000000" pitchFamily="2" charset="0"/>
                        </a:rPr>
                        <a:t>THAÏLANDE - Koh Sami 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: réclamation concernant le tour de ville de Bangkok, trop rapide et sans intérêt et sur la formule « all inclusive » de l’hôtel qui n’était pas à la hauteur de la prestation connue à l’International.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latin typeface="Exo" panose="02000303000000000000" pitchFamily="2" charset="0"/>
                        </a:rPr>
                        <a:t>       </a:t>
                      </a:r>
                      <a:r>
                        <a:rPr lang="fr-FR" sz="1300" b="0" dirty="0">
                          <a:solidFill>
                            <a:schemeClr val="accent1"/>
                          </a:solidFill>
                          <a:latin typeface="Exo" panose="02000303000000000000" pitchFamily="2" charset="0"/>
                        </a:rPr>
                        <a:t>Dédommagement de 50 € par personne.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666631"/>
                  </a:ext>
                </a:extLst>
              </a:tr>
            </a:tbl>
          </a:graphicData>
        </a:graphic>
      </p:graphicFrame>
      <p:sp>
        <p:nvSpPr>
          <p:cNvPr id="5" name="Titre 3">
            <a:extLst>
              <a:ext uri="{FF2B5EF4-FFF2-40B4-BE49-F238E27FC236}">
                <a16:creationId xmlns:a16="http://schemas.microsoft.com/office/drawing/2014/main" id="{722519AE-7D60-9878-1256-6392236AD8A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POINT QUALITATIF SUR LES ACTIVITÉS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6DECF3B5-841A-21CE-ADEB-4DECA1AD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14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CFE71667-445A-99D7-ADF1-2F47BE21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611193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9E58A4D-CE37-FE03-B69A-5E316B2813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5764"/>
                </a:solidFill>
                <a:latin typeface="Exo" panose="02000303000000000000" pitchFamily="2" charset="0"/>
              </a:rPr>
              <a:t>BUREAU DU CIE</a:t>
            </a:r>
          </a:p>
          <a:p>
            <a:pPr marL="0" indent="0">
              <a:buNone/>
            </a:pPr>
            <a:endParaRPr lang="fr-FR" sz="8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 marL="0" indent="0">
              <a:buNone/>
            </a:pPr>
            <a:endParaRPr lang="fr-FR" sz="7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Dine DJEDJE – </a:t>
            </a:r>
            <a:r>
              <a:rPr lang="fr-FR" sz="1400" b="1" dirty="0">
                <a:solidFill>
                  <a:srgbClr val="0097A0"/>
                </a:solidFill>
                <a:latin typeface="Exo" panose="02000303000000000000" pitchFamily="2" charset="0"/>
              </a:rPr>
              <a:t>Secrétaire</a:t>
            </a:r>
          </a:p>
          <a:p>
            <a:endParaRPr lang="fr-FR" sz="14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Philippe CLOUZEAU – </a:t>
            </a:r>
            <a:r>
              <a:rPr lang="fr-FR" sz="1400" b="1" dirty="0">
                <a:solidFill>
                  <a:srgbClr val="0097A0"/>
                </a:solidFill>
                <a:latin typeface="Exo" panose="02000303000000000000" pitchFamily="2" charset="0"/>
              </a:rPr>
              <a:t>Secrétaire Adjoint</a:t>
            </a:r>
          </a:p>
          <a:p>
            <a:endParaRPr lang="fr-FR" sz="14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José </a:t>
            </a:r>
            <a:r>
              <a:rPr lang="fr-FR" sz="1400" b="1" dirty="0" err="1">
                <a:solidFill>
                  <a:srgbClr val="005764"/>
                </a:solidFill>
                <a:latin typeface="Exo" panose="02000303000000000000" pitchFamily="2" charset="0"/>
              </a:rPr>
              <a:t>FINOTE</a:t>
            </a: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 – </a:t>
            </a:r>
            <a:r>
              <a:rPr lang="fr-FR" sz="1400" b="1" dirty="0">
                <a:solidFill>
                  <a:srgbClr val="0097A0"/>
                </a:solidFill>
                <a:latin typeface="Exo" panose="02000303000000000000" pitchFamily="2" charset="0"/>
              </a:rPr>
              <a:t>Trésorier</a:t>
            </a:r>
          </a:p>
          <a:p>
            <a:endParaRPr lang="fr-FR" sz="1400" b="1" dirty="0">
              <a:solidFill>
                <a:srgbClr val="0097A0"/>
              </a:solidFill>
              <a:latin typeface="Exo" panose="02000303000000000000" pitchFamily="2" charset="0"/>
            </a:endParaRPr>
          </a:p>
          <a:p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Pierre-Charles </a:t>
            </a:r>
            <a:r>
              <a:rPr lang="fr-FR" sz="1400" b="1" dirty="0" err="1">
                <a:solidFill>
                  <a:srgbClr val="005764"/>
                </a:solidFill>
                <a:latin typeface="Exo" panose="02000303000000000000" pitchFamily="2" charset="0"/>
              </a:rPr>
              <a:t>FRANCOIS</a:t>
            </a: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 –</a:t>
            </a:r>
            <a:r>
              <a:rPr lang="fr-FR" sz="1400" b="1" dirty="0">
                <a:solidFill>
                  <a:srgbClr val="0097A0"/>
                </a:solidFill>
                <a:latin typeface="Exo" panose="02000303000000000000" pitchFamily="2" charset="0"/>
              </a:rPr>
              <a:t> Trésorier Adjoint</a:t>
            </a:r>
          </a:p>
          <a:p>
            <a:endParaRPr lang="fr-FR" sz="15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 marL="0" indent="0">
              <a:buNone/>
            </a:pPr>
            <a:endParaRPr lang="fr-FR" sz="16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endParaRPr lang="fr-FR" sz="1600" b="1" dirty="0">
              <a:solidFill>
                <a:srgbClr val="005764"/>
              </a:solidFill>
              <a:latin typeface="Exo" panose="02000303000000000000" pitchFamily="2" charset="0"/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E8AD563-8FE8-D099-D2F1-3919E2AED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032" y="1772817"/>
            <a:ext cx="5400600" cy="4583534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000" b="1" dirty="0">
                <a:solidFill>
                  <a:srgbClr val="005764"/>
                </a:solidFill>
                <a:latin typeface="Exo" panose="02000303000000000000" pitchFamily="2" charset="0"/>
              </a:rPr>
              <a:t>PRÉSIDENTS DE COMMISSIONS &amp; COMITÉS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9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14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Dine DJEDJE </a:t>
            </a:r>
          </a:p>
          <a:p>
            <a:pPr marL="265113" indent="-265113">
              <a:lnSpc>
                <a:spcPct val="120000"/>
              </a:lnSpc>
              <a:spcBef>
                <a:spcPts val="0"/>
              </a:spcBef>
              <a:buNone/>
              <a:tabLst>
                <a:tab pos="354013" algn="l"/>
              </a:tabLst>
            </a:pPr>
            <a:r>
              <a:rPr lang="fr-FR" sz="1400" dirty="0">
                <a:solidFill>
                  <a:srgbClr val="005764"/>
                </a:solidFill>
                <a:latin typeface="Exo" panose="02000303000000000000" pitchFamily="2" charset="0"/>
              </a:rPr>
              <a:t>      </a:t>
            </a: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Comités des Marchés, Communication, </a:t>
            </a:r>
            <a:r>
              <a:rPr lang="fr-FR" sz="1400" dirty="0" err="1">
                <a:solidFill>
                  <a:srgbClr val="0097A0"/>
                </a:solidFill>
                <a:latin typeface="Exo" panose="02000303000000000000" pitchFamily="2" charset="0"/>
              </a:rPr>
              <a:t>Média’bourse</a:t>
            </a: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, Aide Sociale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7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José </a:t>
            </a:r>
            <a:r>
              <a:rPr lang="fr-FR" sz="1400" b="1" dirty="0" err="1">
                <a:solidFill>
                  <a:srgbClr val="005764"/>
                </a:solidFill>
                <a:latin typeface="Exo" panose="02000303000000000000" pitchFamily="2" charset="0"/>
              </a:rPr>
              <a:t>FINOTE</a:t>
            </a:r>
            <a:endParaRPr lang="fr-FR" sz="14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400" dirty="0">
                <a:solidFill>
                  <a:srgbClr val="005764"/>
                </a:solidFill>
                <a:latin typeface="Exo" panose="02000303000000000000" pitchFamily="2" charset="0"/>
              </a:rPr>
              <a:t>      </a:t>
            </a: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Comité Arbitrage et de Contrôle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7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Lang CHU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      Commission Culture &amp; Loisirs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7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Loubna DAOUDI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400" dirty="0">
                <a:solidFill>
                  <a:srgbClr val="005764"/>
                </a:solidFill>
                <a:latin typeface="Exo" panose="02000303000000000000" pitchFamily="2" charset="0"/>
              </a:rPr>
              <a:t>      </a:t>
            </a: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Commission Enfance – Colonies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700" b="1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400" b="1" dirty="0">
                <a:solidFill>
                  <a:srgbClr val="005764"/>
                </a:solidFill>
                <a:latin typeface="Exo" panose="02000303000000000000" pitchFamily="2" charset="0"/>
              </a:rPr>
              <a:t>Nadine URVOY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400" b="1" dirty="0">
                <a:solidFill>
                  <a:srgbClr val="0097A0"/>
                </a:solidFill>
                <a:latin typeface="Exo" panose="02000303000000000000" pitchFamily="2" charset="0"/>
              </a:rPr>
              <a:t>       </a:t>
            </a:r>
            <a:r>
              <a:rPr lang="fr-FR" sz="1400" dirty="0">
                <a:solidFill>
                  <a:srgbClr val="0097A0"/>
                </a:solidFill>
                <a:latin typeface="Exo" panose="02000303000000000000" pitchFamily="2" charset="0"/>
              </a:rPr>
              <a:t>Commission Vacances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sz="1400" b="1" dirty="0">
              <a:solidFill>
                <a:srgbClr val="005764"/>
              </a:solidFill>
              <a:latin typeface="Exo" panose="02000303000000000000" pitchFamily="2" charset="0"/>
            </a:endParaRPr>
          </a:p>
        </p:txBody>
      </p:sp>
      <p:sp>
        <p:nvSpPr>
          <p:cNvPr id="2" name="Titre 3">
            <a:extLst>
              <a:ext uri="{FF2B5EF4-FFF2-40B4-BE49-F238E27FC236}">
                <a16:creationId xmlns:a16="http://schemas.microsoft.com/office/drawing/2014/main" id="{2379E90C-3B25-162B-0E2E-380E80332C01}"/>
              </a:ext>
            </a:extLst>
          </p:cNvPr>
          <p:cNvSpPr txBox="1">
            <a:spLocks/>
          </p:cNvSpPr>
          <p:nvPr/>
        </p:nvSpPr>
        <p:spPr>
          <a:xfrm>
            <a:off x="0" y="-11329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Bureau du CIE -</a:t>
            </a:r>
            <a:b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</a:br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Présidents des Commissions &amp; Comités 2024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5098AA88-1B91-7FD0-7412-813C996B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15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7" name="Espace réservé du pied de page 1">
            <a:extLst>
              <a:ext uri="{FF2B5EF4-FFF2-40B4-BE49-F238E27FC236}">
                <a16:creationId xmlns:a16="http://schemas.microsoft.com/office/drawing/2014/main" id="{D5F0CAD1-04BB-813A-446E-447463277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231851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8FD9CFD-B24C-AABC-4DBF-B855069C5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324114"/>
            <a:ext cx="8547446" cy="535132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fr-FR" sz="1800" b="1" u="sng" dirty="0">
              <a:solidFill>
                <a:srgbClr val="33CCCC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DIRECTION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25000"/>
                  </a:schemeClr>
                </a:solidFill>
                <a:latin typeface="Exo" panose="02000303000000000000" pitchFamily="2" charset="0"/>
              </a:rPr>
              <a:t>Dominique BAYLE – Directeur – 01 40 13 77 50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25000"/>
                  </a:schemeClr>
                </a:solidFill>
                <a:latin typeface="Exo" panose="02000303000000000000" pitchFamily="2" charset="0"/>
              </a:rPr>
              <a:t>Mélanie MOREL – Directrice Adjointe – 01 40 13 77 55  </a:t>
            </a:r>
            <a:endParaRPr lang="fr-FR" sz="1400" u="sng" dirty="0">
              <a:solidFill>
                <a:schemeClr val="accent6">
                  <a:lumMod val="25000"/>
                </a:schemeClr>
              </a:solidFill>
              <a:latin typeface="Exo" panose="02000303000000000000" pitchFamily="2" charset="0"/>
            </a:endParaRPr>
          </a:p>
          <a:p>
            <a:pPr lvl="1"/>
            <a:endParaRPr lang="fr-FR" sz="800" b="1" u="sng" dirty="0">
              <a:solidFill>
                <a:srgbClr val="33CCCC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Commission </a:t>
            </a:r>
            <a:r>
              <a:rPr lang="fr-FR" sz="1800" b="1" dirty="0" err="1">
                <a:solidFill>
                  <a:schemeClr val="tx2"/>
                </a:solidFill>
                <a:latin typeface="Exo" panose="02000303000000000000" pitchFamily="2" charset="0"/>
              </a:rPr>
              <a:t>CLE</a:t>
            </a: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 : Culture Loisirs Enfance –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culture@ciebourse.com</a:t>
            </a:r>
            <a:r>
              <a:rPr lang="fr-FR" sz="1600" dirty="0">
                <a:solidFill>
                  <a:schemeClr val="accent1"/>
                </a:solidFill>
                <a:latin typeface="Exo" panose="02000303000000000000" pitchFamily="2" charset="0"/>
              </a:rPr>
              <a:t> &amp;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enfance@ciebourse.com</a:t>
            </a:r>
            <a:endParaRPr lang="fr-FR" sz="1800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Marie-Ange HAMON LO BELLO – Coordinatrice des activités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CLE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01 40 13 56 96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Chloé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SOULIAN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Gestionnaire des activités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CLE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01 40 13 56 64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Greta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GUERINI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Gestionnaire des activités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CLE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&amp; Communication – 01 40 13 77 53</a:t>
            </a:r>
            <a:endParaRPr lang="fr-FR" sz="1800" dirty="0">
              <a:solidFill>
                <a:schemeClr val="accent6">
                  <a:lumMod val="10000"/>
                </a:schemeClr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fr-FR" sz="900" b="1" u="sng" dirty="0">
              <a:solidFill>
                <a:srgbClr val="33CCCC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Commission Vacances –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vacances@ciebourse.com</a:t>
            </a:r>
            <a:endParaRPr lang="fr-FR" sz="1800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Véronique de BREDA – Gestionnaire des activités Vacances – 01 40 13 77 56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Catherine PETIT – Gestionnaire des activités Vacances – 01 40 13 77 54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fr-FR" sz="900" b="1" dirty="0">
              <a:solidFill>
                <a:schemeClr val="tx2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Comité d’Aide Sociale –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social@ciebourse.com</a:t>
            </a:r>
            <a:endParaRPr lang="fr-FR" sz="1800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Alexandra Besnier – Gestionnaire des activités Sociales – 01 40 13 56 62</a:t>
            </a:r>
          </a:p>
          <a:p>
            <a:pPr marL="457200" lvl="1" indent="0">
              <a:buNone/>
            </a:pPr>
            <a:endParaRPr lang="fr-FR" sz="900" b="1" dirty="0">
              <a:solidFill>
                <a:schemeClr val="tx2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Comptabilité – </a:t>
            </a:r>
            <a:r>
              <a:rPr lang="fr-FR" sz="1600" dirty="0">
                <a:solidFill>
                  <a:schemeClr val="accent1"/>
                </a:solidFill>
                <a:latin typeface="Exo" panose="02000303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compta@ciebourse.com</a:t>
            </a:r>
            <a:endParaRPr lang="fr-FR" sz="1800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Séverine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PERRIMAN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Comptable – 01 40 13 56 82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Maimouna CAMARA – Comptable - 01 40 13 56 69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fr-FR" sz="900" b="1" u="sng" dirty="0">
              <a:solidFill>
                <a:srgbClr val="33CCCC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 Informations personnelles –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adherent@ciebourse.com</a:t>
            </a:r>
            <a:endParaRPr lang="fr-FR" sz="1800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fr-FR" sz="900" b="1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Site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www.ciebourse.fr</a:t>
            </a:r>
            <a:r>
              <a:rPr lang="fr-FR" sz="1600" dirty="0">
                <a:solidFill>
                  <a:schemeClr val="accent1"/>
                </a:solidFill>
                <a:latin typeface="Exo" panose="02000303000000000000" pitchFamily="2" charset="0"/>
              </a:rPr>
              <a:t>  </a:t>
            </a:r>
            <a:r>
              <a:rPr lang="fr-FR" sz="1800" b="1" dirty="0">
                <a:solidFill>
                  <a:schemeClr val="tx2"/>
                </a:solidFill>
                <a:latin typeface="Exo" panose="02000303000000000000" pitchFamily="2" charset="0"/>
              </a:rPr>
              <a:t>&amp; E-magazine </a:t>
            </a:r>
            <a:r>
              <a:rPr lang="fr-FR" sz="1600" u="sng" dirty="0">
                <a:solidFill>
                  <a:schemeClr val="accent1"/>
                </a:solidFill>
                <a:latin typeface="Exo" panose="02000303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www.mediabourse.fr</a:t>
            </a:r>
            <a:endParaRPr lang="fr-FR" sz="1600" u="sng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Marie-Laure </a:t>
            </a:r>
            <a:r>
              <a:rPr lang="fr-FR" sz="1400" dirty="0" err="1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LARTIGE</a:t>
            </a:r>
            <a:r>
              <a:rPr lang="fr-FR" sz="1400" dirty="0">
                <a:solidFill>
                  <a:schemeClr val="accent6">
                    <a:lumMod val="10000"/>
                  </a:schemeClr>
                </a:solidFill>
                <a:latin typeface="Exo" panose="02000303000000000000" pitchFamily="2" charset="0"/>
              </a:rPr>
              <a:t> – Coordinatrice Communication, Informatique et Statistiques – 01 40 13 56 63</a:t>
            </a:r>
          </a:p>
        </p:txBody>
      </p:sp>
      <p:sp>
        <p:nvSpPr>
          <p:cNvPr id="2" name="Titre 3">
            <a:extLst>
              <a:ext uri="{FF2B5EF4-FFF2-40B4-BE49-F238E27FC236}">
                <a16:creationId xmlns:a16="http://schemas.microsoft.com/office/drawing/2014/main" id="{72FAADFE-07FF-0599-0D0D-BEE02EB208CF}"/>
              </a:ext>
            </a:extLst>
          </p:cNvPr>
          <p:cNvSpPr txBox="1">
            <a:spLocks/>
          </p:cNvSpPr>
          <p:nvPr/>
        </p:nvSpPr>
        <p:spPr>
          <a:xfrm>
            <a:off x="0" y="-26604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CONTACTS E-MAILS ET COORDONNÉES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CCD2E1FC-E164-B70C-1DBB-F9E56C14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56640" y="6492875"/>
            <a:ext cx="335360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16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9E21A92D-F62E-D755-1301-F220DF88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18008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4C977C8-8E50-D256-3A3F-C10887062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>
            <a:extLst>
              <a:ext uri="{FF2B5EF4-FFF2-40B4-BE49-F238E27FC236}">
                <a16:creationId xmlns:a16="http://schemas.microsoft.com/office/drawing/2014/main" id="{86B2BF8F-6ECA-02F3-1A0B-91210BE59EB5}"/>
              </a:ext>
            </a:extLst>
          </p:cNvPr>
          <p:cNvSpPr/>
          <p:nvPr/>
        </p:nvSpPr>
        <p:spPr>
          <a:xfrm>
            <a:off x="1166432" y="2620384"/>
            <a:ext cx="2703998" cy="250821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fontAlgn="auto">
              <a:spcAft>
                <a:spcPts val="0"/>
              </a:spcAft>
              <a:buClr>
                <a:srgbClr val="005764"/>
              </a:buClr>
              <a:buSzTx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59 </a:t>
            </a:r>
          </a:p>
          <a:p>
            <a:pPr marR="0" lvl="0" algn="ctr" fontAlgn="auto">
              <a:spcAft>
                <a:spcPts val="0"/>
              </a:spcAft>
              <a:buClr>
                <a:srgbClr val="005764"/>
              </a:buClr>
              <a:buSzTx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S</a:t>
            </a:r>
            <a:r>
              <a:rPr lang="fr-FR" sz="2400" b="1" dirty="0" err="1">
                <a:solidFill>
                  <a:schemeClr val="bg1"/>
                </a:solidFill>
                <a:latin typeface="Exo" panose="02000303000000000000" pitchFamily="2" charset="0"/>
              </a:rPr>
              <a:t>ociétés</a:t>
            </a: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 adhérentes</a:t>
            </a:r>
          </a:p>
        </p:txBody>
      </p:sp>
      <p:sp>
        <p:nvSpPr>
          <p:cNvPr id="24" name="Organigramme : Connecteur 23">
            <a:extLst>
              <a:ext uri="{FF2B5EF4-FFF2-40B4-BE49-F238E27FC236}">
                <a16:creationId xmlns:a16="http://schemas.microsoft.com/office/drawing/2014/main" id="{1CCD738C-7995-C546-5DAC-DC3B80F75D70}"/>
              </a:ext>
            </a:extLst>
          </p:cNvPr>
          <p:cNvSpPr/>
          <p:nvPr/>
        </p:nvSpPr>
        <p:spPr>
          <a:xfrm>
            <a:off x="8295223" y="2620384"/>
            <a:ext cx="2736304" cy="250821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005764"/>
              </a:buClr>
              <a:defRPr/>
            </a:pP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13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005764"/>
              </a:buClr>
              <a:defRPr/>
            </a:pP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Salariés au CIE</a:t>
            </a:r>
            <a:endParaRPr lang="fr-FR" b="1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25" name="Organigramme : Connecteur 24">
            <a:extLst>
              <a:ext uri="{FF2B5EF4-FFF2-40B4-BE49-F238E27FC236}">
                <a16:creationId xmlns:a16="http://schemas.microsoft.com/office/drawing/2014/main" id="{41107762-4BB6-60F5-11CE-1FEB7D9A34D3}"/>
              </a:ext>
            </a:extLst>
          </p:cNvPr>
          <p:cNvSpPr/>
          <p:nvPr/>
        </p:nvSpPr>
        <p:spPr>
          <a:xfrm>
            <a:off x="4714674" y="2620385"/>
            <a:ext cx="2736304" cy="250821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5764"/>
              </a:buClr>
            </a:pPr>
            <a:r>
              <a:rPr lang="fr-FR" sz="2400" b="1" dirty="0">
                <a:solidFill>
                  <a:schemeClr val="bg1"/>
                </a:solidFill>
                <a:latin typeface="Exo" panose="02000303000000000000" pitchFamily="2" charset="0"/>
              </a:rPr>
              <a:t>12 </a:t>
            </a:r>
          </a:p>
          <a:p>
            <a:pPr algn="ctr">
              <a:buClr>
                <a:srgbClr val="005764"/>
              </a:buClr>
            </a:pPr>
            <a:r>
              <a:rPr lang="fr-FR" sz="2000" b="1" dirty="0">
                <a:solidFill>
                  <a:schemeClr val="bg1"/>
                </a:solidFill>
                <a:latin typeface="Exo" panose="02000303000000000000" pitchFamily="2" charset="0"/>
              </a:rPr>
              <a:t>Membres élus à l’Assemblée Plénière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A323A798-AFB0-5EC6-4415-FC252A63C270}"/>
              </a:ext>
            </a:extLst>
          </p:cNvPr>
          <p:cNvGrpSpPr/>
          <p:nvPr/>
        </p:nvGrpSpPr>
        <p:grpSpPr>
          <a:xfrm>
            <a:off x="3971764" y="3531965"/>
            <a:ext cx="4248472" cy="664599"/>
            <a:chOff x="4023008" y="3531965"/>
            <a:chExt cx="4248472" cy="664599"/>
          </a:xfrm>
        </p:grpSpPr>
        <p:sp>
          <p:nvSpPr>
            <p:cNvPr id="26" name="Flèche : droite 25">
              <a:extLst>
                <a:ext uri="{FF2B5EF4-FFF2-40B4-BE49-F238E27FC236}">
                  <a16:creationId xmlns:a16="http://schemas.microsoft.com/office/drawing/2014/main" id="{93399B12-8245-C800-E100-3646BB8BB1E6}"/>
                </a:ext>
              </a:extLst>
            </p:cNvPr>
            <p:cNvSpPr/>
            <p:nvPr/>
          </p:nvSpPr>
          <p:spPr>
            <a:xfrm>
              <a:off x="4023008" y="3531965"/>
              <a:ext cx="720080" cy="664599"/>
            </a:xfrm>
            <a:prstGeom prst="rightArrow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Flèche : droite 26">
              <a:extLst>
                <a:ext uri="{FF2B5EF4-FFF2-40B4-BE49-F238E27FC236}">
                  <a16:creationId xmlns:a16="http://schemas.microsoft.com/office/drawing/2014/main" id="{CE85BBCD-4178-6096-907D-37AA5C500218}"/>
                </a:ext>
              </a:extLst>
            </p:cNvPr>
            <p:cNvSpPr/>
            <p:nvPr/>
          </p:nvSpPr>
          <p:spPr>
            <a:xfrm>
              <a:off x="7588638" y="3531965"/>
              <a:ext cx="682842" cy="664599"/>
            </a:xfrm>
            <a:prstGeom prst="rightArrow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Titre 3">
            <a:extLst>
              <a:ext uri="{FF2B5EF4-FFF2-40B4-BE49-F238E27FC236}">
                <a16:creationId xmlns:a16="http://schemas.microsoft.com/office/drawing/2014/main" id="{A433FDD1-C12F-1731-D51D-E63550A20AC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xo" panose="02000303000000000000" pitchFamily="2" charset="0"/>
            </a:endParaRPr>
          </a:p>
          <a:p>
            <a:pPr algn="ctr"/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LE CIE BOURSE en 2024 c’est ...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6" name="Espace réservé du numéro de diapositive 2">
            <a:extLst>
              <a:ext uri="{FF2B5EF4-FFF2-40B4-BE49-F238E27FC236}">
                <a16:creationId xmlns:a16="http://schemas.microsoft.com/office/drawing/2014/main" id="{32893D3A-C3D8-98BE-C283-ADEF4BFC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2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7" name="Espace réservé du pied de page 1">
            <a:extLst>
              <a:ext uri="{FF2B5EF4-FFF2-40B4-BE49-F238E27FC236}">
                <a16:creationId xmlns:a16="http://schemas.microsoft.com/office/drawing/2014/main" id="{1A125DFD-CC56-5B0C-23F8-DD8B79F8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43183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B9C598B-DADE-8A8E-C3F9-B433E5D160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 t="36063"/>
          <a:stretch>
            <a:fillRect/>
          </a:stretch>
        </p:blipFill>
        <p:spPr>
          <a:xfrm>
            <a:off x="1709622" y="3844525"/>
            <a:ext cx="2831224" cy="120773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22B5B856-3C9D-DB3B-3E11-DD592B4C395F}"/>
              </a:ext>
            </a:extLst>
          </p:cNvPr>
          <p:cNvSpPr txBox="1"/>
          <p:nvPr/>
        </p:nvSpPr>
        <p:spPr>
          <a:xfrm>
            <a:off x="1911276" y="1890241"/>
            <a:ext cx="24094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005764"/>
              </a:buClr>
            </a:pPr>
            <a:r>
              <a:rPr lang="fr-FR" sz="2400" b="1" dirty="0">
                <a:solidFill>
                  <a:schemeClr val="tx2"/>
                </a:solidFill>
                <a:latin typeface="Exo" panose="02000303000000000000" pitchFamily="2" charset="0"/>
              </a:rPr>
              <a:t>7 081</a:t>
            </a:r>
          </a:p>
          <a:p>
            <a:pPr algn="ctr">
              <a:buClr>
                <a:srgbClr val="005764"/>
              </a:buClr>
            </a:pPr>
            <a:r>
              <a:rPr lang="fr-FR" sz="2400" b="1" dirty="0">
                <a:solidFill>
                  <a:schemeClr val="tx2"/>
                </a:solidFill>
                <a:latin typeface="Exo" panose="02000303000000000000" pitchFamily="2" charset="0"/>
              </a:rPr>
              <a:t>ouvrants droit </a:t>
            </a: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B3A9E418-081C-1869-8F40-AF065B65569D}"/>
              </a:ext>
            </a:extLst>
          </p:cNvPr>
          <p:cNvSpPr/>
          <p:nvPr/>
        </p:nvSpPr>
        <p:spPr>
          <a:xfrm>
            <a:off x="2817384" y="2785814"/>
            <a:ext cx="597230" cy="722617"/>
          </a:xfrm>
          <a:prstGeom prst="downArrow">
            <a:avLst/>
          </a:prstGeom>
          <a:gradFill flip="none" rotWithShape="1">
            <a:gsLst>
              <a:gs pos="0">
                <a:srgbClr val="14504F"/>
              </a:gs>
              <a:gs pos="48000">
                <a:schemeClr val="accent5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Alternative 16">
            <a:extLst>
              <a:ext uri="{FF2B5EF4-FFF2-40B4-BE49-F238E27FC236}">
                <a16:creationId xmlns:a16="http://schemas.microsoft.com/office/drawing/2014/main" id="{60C94B18-B202-E5BB-410B-4806087CA9D5}"/>
              </a:ext>
            </a:extLst>
          </p:cNvPr>
          <p:cNvSpPr/>
          <p:nvPr/>
        </p:nvSpPr>
        <p:spPr>
          <a:xfrm>
            <a:off x="1709622" y="5388351"/>
            <a:ext cx="2831224" cy="787193"/>
          </a:xfrm>
          <a:prstGeom prst="flowChartAlternateProcess">
            <a:avLst/>
          </a:prstGeom>
          <a:solidFill>
            <a:srgbClr val="E9E6E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5764"/>
              </a:buClr>
            </a:pPr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17 998 bénéficiaires </a:t>
            </a:r>
          </a:p>
        </p:txBody>
      </p:sp>
      <p:graphicFrame>
        <p:nvGraphicFramePr>
          <p:cNvPr id="5" name="Espace réservé du contenu 10">
            <a:extLst>
              <a:ext uri="{FF2B5EF4-FFF2-40B4-BE49-F238E27FC236}">
                <a16:creationId xmlns:a16="http://schemas.microsoft.com/office/drawing/2014/main" id="{7B5EE719-8B34-AFF5-710D-70529A2366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889847"/>
              </p:ext>
            </p:extLst>
          </p:nvPr>
        </p:nvGraphicFramePr>
        <p:xfrm>
          <a:off x="5951984" y="1823053"/>
          <a:ext cx="5574940" cy="4229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re 3">
            <a:extLst>
              <a:ext uri="{FF2B5EF4-FFF2-40B4-BE49-F238E27FC236}">
                <a16:creationId xmlns:a16="http://schemas.microsoft.com/office/drawing/2014/main" id="{02CA7B8C-1461-0D9E-DD6D-E56E294E4384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xo" panose="02000303000000000000" pitchFamily="2" charset="0"/>
            </a:endParaRPr>
          </a:p>
          <a:p>
            <a:pPr algn="ctr"/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Les bénéficiaires du CIE BOURSE en 2024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4" name="Organigramme : Alternative 3">
            <a:extLst>
              <a:ext uri="{FF2B5EF4-FFF2-40B4-BE49-F238E27FC236}">
                <a16:creationId xmlns:a16="http://schemas.microsoft.com/office/drawing/2014/main" id="{2BC94445-BF9B-5A61-6687-456E7171B8FA}"/>
              </a:ext>
            </a:extLst>
          </p:cNvPr>
          <p:cNvSpPr/>
          <p:nvPr/>
        </p:nvSpPr>
        <p:spPr>
          <a:xfrm>
            <a:off x="3846992" y="3342718"/>
            <a:ext cx="1957520" cy="697881"/>
          </a:xfrm>
          <a:prstGeom prst="flowChartAlternateProcess">
            <a:avLst/>
          </a:prstGeom>
          <a:solidFill>
            <a:srgbClr val="E9E6E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5764"/>
              </a:buClr>
            </a:pPr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852 - Province </a:t>
            </a:r>
          </a:p>
        </p:txBody>
      </p: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36BEA198-C78A-72B4-8FB7-A2FEB0060802}"/>
              </a:ext>
            </a:extLst>
          </p:cNvPr>
          <p:cNvSpPr/>
          <p:nvPr/>
        </p:nvSpPr>
        <p:spPr>
          <a:xfrm>
            <a:off x="271172" y="3342718"/>
            <a:ext cx="1831062" cy="697881"/>
          </a:xfrm>
          <a:prstGeom prst="flowChartAlternateProcess">
            <a:avLst/>
          </a:prstGeom>
          <a:solidFill>
            <a:srgbClr val="E9E6E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5764"/>
              </a:buClr>
            </a:pPr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6 229 - Paris</a:t>
            </a:r>
          </a:p>
        </p:txBody>
      </p:sp>
      <p:sp>
        <p:nvSpPr>
          <p:cNvPr id="9" name="Espace réservé du numéro de diapositive 2">
            <a:extLst>
              <a:ext uri="{FF2B5EF4-FFF2-40B4-BE49-F238E27FC236}">
                <a16:creationId xmlns:a16="http://schemas.microsoft.com/office/drawing/2014/main" id="{654FCC73-8566-BC63-70DC-BBD9C63F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3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11" name="Espace réservé du pied de page 1">
            <a:extLst>
              <a:ext uri="{FF2B5EF4-FFF2-40B4-BE49-F238E27FC236}">
                <a16:creationId xmlns:a16="http://schemas.microsoft.com/office/drawing/2014/main" id="{B92BC09F-4F80-656D-73A6-CC33C0DE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582730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539AB359-1179-BB1F-F630-54FE385C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8760"/>
          </a:xfrm>
          <a:solidFill>
            <a:schemeClr val="tx2"/>
          </a:solidFill>
        </p:spPr>
        <p:txBody>
          <a:bodyPr/>
          <a:lstStyle/>
          <a:p>
            <a:pPr algn="ctr"/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ASC - Utilisation des cotisations 2024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2A05245-193D-E5CA-3F36-FAC9A6B5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4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2D5950D-DFF5-8A41-3FFB-2D302BE2DEFF}"/>
              </a:ext>
            </a:extLst>
          </p:cNvPr>
          <p:cNvSpPr txBox="1"/>
          <p:nvPr/>
        </p:nvSpPr>
        <p:spPr>
          <a:xfrm>
            <a:off x="6293185" y="2669511"/>
            <a:ext cx="573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accent6">
                    <a:lumMod val="25000"/>
                  </a:schemeClr>
                </a:solidFill>
                <a:latin typeface="Exo" panose="02000303000000000000" pitchFamily="2" charset="0"/>
              </a:rPr>
              <a:t>Répartition budgétaire par commission pour les activités</a:t>
            </a:r>
          </a:p>
          <a:p>
            <a:pPr algn="ctr"/>
            <a:endParaRPr lang="fr-FR" sz="1000" b="1" dirty="0">
              <a:solidFill>
                <a:schemeClr val="accent6">
                  <a:lumMod val="25000"/>
                </a:schemeClr>
              </a:solidFill>
              <a:latin typeface="Exo" panose="02000303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5A0983-2ED3-333F-7C9A-5B6BDB5A258B}"/>
              </a:ext>
            </a:extLst>
          </p:cNvPr>
          <p:cNvSpPr txBox="1"/>
          <p:nvPr/>
        </p:nvSpPr>
        <p:spPr>
          <a:xfrm>
            <a:off x="839416" y="2996952"/>
            <a:ext cx="4320480" cy="1940957"/>
          </a:xfrm>
          <a:prstGeom prst="roundRect">
            <a:avLst/>
          </a:prstGeom>
          <a:solidFill>
            <a:srgbClr val="ECEBED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b">
            <a:spAutoFit/>
          </a:bodyPr>
          <a:lstStyle/>
          <a:p>
            <a:pPr algn="ctr"/>
            <a:endParaRPr lang="fr-FR" sz="1200" b="1" dirty="0">
              <a:solidFill>
                <a:schemeClr val="tx2"/>
              </a:solidFill>
              <a:latin typeface="Exo" panose="02000303000000000000" pitchFamily="2" charset="0"/>
            </a:endParaRPr>
          </a:p>
          <a:p>
            <a:pPr algn="ctr"/>
            <a:r>
              <a:rPr lang="fr-FR" sz="2000" b="1" dirty="0">
                <a:solidFill>
                  <a:schemeClr val="tx2"/>
                </a:solidFill>
                <a:latin typeface="Exo" panose="02000303000000000000" pitchFamily="2" charset="0"/>
              </a:rPr>
              <a:t>COTISATIONS VERSÉES </a:t>
            </a:r>
          </a:p>
          <a:p>
            <a:pPr algn="ctr"/>
            <a:r>
              <a:rPr lang="fr-FR" sz="2000" b="1" dirty="0">
                <a:solidFill>
                  <a:schemeClr val="tx2"/>
                </a:solidFill>
                <a:latin typeface="Exo" panose="02000303000000000000" pitchFamily="2" charset="0"/>
              </a:rPr>
              <a:t>PAR LES SOCIÉTÉS ADHÉRENTES  </a:t>
            </a:r>
          </a:p>
          <a:p>
            <a:pPr algn="ctr"/>
            <a:endParaRPr lang="fr-FR" sz="2000" b="1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algn="ctr"/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5 983 993 €</a:t>
            </a:r>
          </a:p>
          <a:p>
            <a:pPr algn="ctr"/>
            <a:endParaRPr lang="fr-FR" sz="1200" b="1" dirty="0">
              <a:latin typeface="Exo" panose="02000303000000000000" pitchFamily="2" charset="0"/>
            </a:endParaRPr>
          </a:p>
        </p:txBody>
      </p:sp>
      <p:graphicFrame>
        <p:nvGraphicFramePr>
          <p:cNvPr id="8" name="Espace réservé du contenu 9">
            <a:extLst>
              <a:ext uri="{FF2B5EF4-FFF2-40B4-BE49-F238E27FC236}">
                <a16:creationId xmlns:a16="http://schemas.microsoft.com/office/drawing/2014/main" id="{DF1D14CD-1483-7757-41B9-23FED1E1C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778875"/>
              </p:ext>
            </p:extLst>
          </p:nvPr>
        </p:nvGraphicFramePr>
        <p:xfrm>
          <a:off x="5970839" y="2919580"/>
          <a:ext cx="6033951" cy="3500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F6670A41-8FAC-CF91-7C4F-D5FEDB112B2D}"/>
              </a:ext>
            </a:extLst>
          </p:cNvPr>
          <p:cNvSpPr txBox="1"/>
          <p:nvPr/>
        </p:nvSpPr>
        <p:spPr>
          <a:xfrm>
            <a:off x="6504245" y="2101803"/>
            <a:ext cx="5256584" cy="442674"/>
          </a:xfrm>
          <a:prstGeom prst="roundRect">
            <a:avLst/>
          </a:prstGeom>
          <a:solidFill>
            <a:srgbClr val="ECEBED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b">
            <a:spAutoFit/>
          </a:bodyPr>
          <a:lstStyle/>
          <a:p>
            <a:pPr algn="ctr"/>
            <a:r>
              <a:rPr lang="fr-FR" sz="2000" b="1" dirty="0">
                <a:solidFill>
                  <a:schemeClr val="tx2"/>
                </a:solidFill>
                <a:latin typeface="Exo" panose="02000303000000000000" pitchFamily="2" charset="0"/>
              </a:rPr>
              <a:t>BUDGET 2024  :  </a:t>
            </a:r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5 820 300 €</a:t>
            </a:r>
            <a:endParaRPr lang="fr-FR" sz="2000" b="1" dirty="0">
              <a:latin typeface="Exo" panose="02000303000000000000" pitchFamily="2" charset="0"/>
            </a:endParaRPr>
          </a:p>
        </p:txBody>
      </p:sp>
      <p:sp>
        <p:nvSpPr>
          <p:cNvPr id="9" name="Espace réservé du pied de page 1">
            <a:extLst>
              <a:ext uri="{FF2B5EF4-FFF2-40B4-BE49-F238E27FC236}">
                <a16:creationId xmlns:a16="http://schemas.microsoft.com/office/drawing/2014/main" id="{ECA917AB-7A40-D6BA-6626-6B91C549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384226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BD66BA3-808A-0DF2-C2CD-7C50123D8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id="{33842A6F-8DAF-3F16-1891-6B81040F1A75}"/>
              </a:ext>
            </a:extLst>
          </p:cNvPr>
          <p:cNvSpPr txBox="1"/>
          <p:nvPr/>
        </p:nvSpPr>
        <p:spPr>
          <a:xfrm>
            <a:off x="6724736" y="3846202"/>
            <a:ext cx="5347928" cy="1475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300"/>
              </a:lnSpc>
              <a:buFont typeface="Wingdings" panose="05000000000000000000" pitchFamily="2" charset="2"/>
              <a:buChar char="v"/>
            </a:pP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489</a:t>
            </a:r>
            <a:r>
              <a:rPr lang="fr-FR" sz="1600" dirty="0">
                <a:latin typeface="Exo" panose="02000303000000000000" pitchFamily="2" charset="0"/>
              </a:rPr>
              <a:t> </a:t>
            </a:r>
            <a:r>
              <a:rPr lang="fr-FR" sz="1600" b="1" dirty="0">
                <a:latin typeface="Exo" panose="02000303000000000000" pitchFamily="2" charset="0"/>
              </a:rPr>
              <a:t>enfants des sociétés basées en province</a:t>
            </a:r>
          </a:p>
          <a:p>
            <a:pPr>
              <a:lnSpc>
                <a:spcPts val="2300"/>
              </a:lnSpc>
            </a:pPr>
            <a:endParaRPr lang="fr-FR" sz="1600" b="1" dirty="0">
              <a:latin typeface="Exo" panose="02000303000000000000" pitchFamily="2" charset="0"/>
            </a:endParaRPr>
          </a:p>
          <a:p>
            <a:pPr>
              <a:lnSpc>
                <a:spcPts val="2100"/>
              </a:lnSpc>
            </a:pPr>
            <a:r>
              <a:rPr lang="fr-FR" sz="1400" dirty="0">
                <a:latin typeface="Exo" panose="02000303000000000000" pitchFamily="2" charset="0"/>
              </a:rPr>
              <a:t>Les enfants dont les parents sont adhérents de sociétés basées en province reçoivent un </a:t>
            </a:r>
            <a:r>
              <a:rPr lang="fr-FR" sz="1400" b="1" dirty="0">
                <a:latin typeface="Exo" panose="02000303000000000000" pitchFamily="2" charset="0"/>
              </a:rPr>
              <a:t>chèque cadeau d’une valeur de 75 € </a:t>
            </a:r>
            <a:r>
              <a:rPr lang="fr-FR" sz="1400" dirty="0">
                <a:latin typeface="Exo" panose="02000303000000000000" pitchFamily="2" charset="0"/>
              </a:rPr>
              <a:t>(équivalent du montant de la prestation Noël pour les Parisiens).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56A22C6-A08F-3B82-9FB2-9685780C133B}"/>
              </a:ext>
            </a:extLst>
          </p:cNvPr>
          <p:cNvSpPr txBox="1"/>
          <p:nvPr/>
        </p:nvSpPr>
        <p:spPr>
          <a:xfrm>
            <a:off x="-93767" y="3548486"/>
            <a:ext cx="6100618" cy="2156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005764"/>
                </a:solidFill>
                <a:latin typeface="Exo" panose="02000303000000000000" pitchFamily="2" charset="0"/>
              </a:rPr>
              <a:t> </a:t>
            </a:r>
            <a:endParaRPr lang="fr-FR" sz="1400" dirty="0">
              <a:solidFill>
                <a:srgbClr val="005764"/>
              </a:solidFill>
              <a:latin typeface="Exo" panose="02000303000000000000" pitchFamily="2" charset="0"/>
            </a:endParaRP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v"/>
            </a:pP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3 698 </a:t>
            </a:r>
            <a:r>
              <a:rPr lang="fr-FR" sz="1600" b="1" dirty="0">
                <a:latin typeface="Exo" panose="02000303000000000000" pitchFamily="2" charset="0"/>
              </a:rPr>
              <a:t>enfants des sociétés basées en Ile-de-France</a:t>
            </a:r>
          </a:p>
          <a:p>
            <a:pPr marL="742950" lvl="1" indent="342900">
              <a:lnSpc>
                <a:spcPts val="2300"/>
              </a:lnSpc>
              <a:buFont typeface="Wingdings" panose="05000000000000000000" pitchFamily="2" charset="2"/>
              <a:buChar char="v"/>
            </a:pPr>
            <a:endParaRPr lang="fr-FR" sz="800" dirty="0">
              <a:latin typeface="Exo" panose="02000303000000000000" pitchFamily="2" charset="0"/>
            </a:endParaRP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v"/>
            </a:pP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3 554  </a:t>
            </a:r>
            <a:r>
              <a:rPr lang="fr-FR" sz="1600" b="1" dirty="0">
                <a:latin typeface="Exo" panose="02000303000000000000" pitchFamily="2" charset="0"/>
              </a:rPr>
              <a:t>commandes de jouets</a:t>
            </a:r>
          </a:p>
          <a:p>
            <a:pPr lvl="1">
              <a:lnSpc>
                <a:spcPts val="2300"/>
              </a:lnSpc>
            </a:pPr>
            <a:endParaRPr lang="fr-FR" sz="1600" b="1" dirty="0">
              <a:solidFill>
                <a:schemeClr val="accent1"/>
              </a:solidFill>
              <a:latin typeface="Exo" panose="02000303000000000000" pitchFamily="2" charset="0"/>
            </a:endParaRP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v"/>
            </a:pP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8 064 </a:t>
            </a:r>
            <a:r>
              <a:rPr lang="fr-FR" sz="1600" b="1" dirty="0">
                <a:latin typeface="Exo" panose="02000303000000000000" pitchFamily="2" charset="0"/>
              </a:rPr>
              <a:t>invités</a:t>
            </a:r>
          </a:p>
          <a:p>
            <a:pPr marL="285750">
              <a:lnSpc>
                <a:spcPts val="2300"/>
              </a:lnSpc>
            </a:pPr>
            <a:endParaRPr lang="fr-FR" sz="1600" dirty="0">
              <a:latin typeface="Exo" panose="02000303000000000000" pitchFamily="2" charset="0"/>
            </a:endParaRPr>
          </a:p>
        </p:txBody>
      </p:sp>
      <p:sp>
        <p:nvSpPr>
          <p:cNvPr id="14" name="Titre 3">
            <a:extLst>
              <a:ext uri="{FF2B5EF4-FFF2-40B4-BE49-F238E27FC236}">
                <a16:creationId xmlns:a16="http://schemas.microsoft.com/office/drawing/2014/main" id="{B9BD4065-376E-8635-F8DD-4DF99C5B05C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ENFANCE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ACA3292-6C79-30A7-4751-04096EB1068C}"/>
              </a:ext>
            </a:extLst>
          </p:cNvPr>
          <p:cNvSpPr txBox="1"/>
          <p:nvPr/>
        </p:nvSpPr>
        <p:spPr>
          <a:xfrm>
            <a:off x="227348" y="2329135"/>
            <a:ext cx="11737304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005764"/>
                </a:solidFill>
                <a:latin typeface="Exo" panose="02000303000000000000" pitchFamily="2" charset="0"/>
              </a:rPr>
              <a:t>ARBRE DE NOËL 2024 - </a:t>
            </a:r>
            <a:r>
              <a:rPr lang="fr-FR" sz="2000" b="1" dirty="0">
                <a:solidFill>
                  <a:schemeClr val="accent1"/>
                </a:solidFill>
                <a:latin typeface="Exo" panose="02000303000000000000" pitchFamily="2" charset="0"/>
              </a:rPr>
              <a:t>4 187  </a:t>
            </a:r>
            <a:r>
              <a:rPr lang="fr-FR" sz="2000" b="1" dirty="0">
                <a:solidFill>
                  <a:schemeClr val="tx2"/>
                </a:solidFill>
                <a:latin typeface="Exo" panose="02000303000000000000" pitchFamily="2" charset="0"/>
              </a:rPr>
              <a:t>enfants bénéficiaires </a:t>
            </a:r>
          </a:p>
          <a:p>
            <a:r>
              <a:rPr lang="fr-FR" sz="1400" dirty="0">
                <a:solidFill>
                  <a:srgbClr val="005764"/>
                </a:solidFill>
                <a:latin typeface="Exo" panose="02000303000000000000" pitchFamily="2" charset="0"/>
              </a:rPr>
              <a:t>À destination des familles avec enfants jusqu’à 15 ans.</a:t>
            </a:r>
          </a:p>
        </p:txBody>
      </p:sp>
      <p:sp>
        <p:nvSpPr>
          <p:cNvPr id="2" name="Espace réservé du numéro de diapositive 2">
            <a:extLst>
              <a:ext uri="{FF2B5EF4-FFF2-40B4-BE49-F238E27FC236}">
                <a16:creationId xmlns:a16="http://schemas.microsoft.com/office/drawing/2014/main" id="{D6FE96D8-D757-C484-4C26-78F3B37E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5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DC4BB47-3090-F36C-2B55-8C590C1B4B85}"/>
              </a:ext>
            </a:extLst>
          </p:cNvPr>
          <p:cNvSpPr txBox="1"/>
          <p:nvPr/>
        </p:nvSpPr>
        <p:spPr>
          <a:xfrm>
            <a:off x="231830" y="3061921"/>
            <a:ext cx="5864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  <a:latin typeface="Exo" panose="02000303000000000000" pitchFamily="2" charset="0"/>
              </a:rPr>
              <a:t>THOIRY - </a:t>
            </a: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Du samedi 30 novembre au dimanche 1</a:t>
            </a:r>
            <a:r>
              <a:rPr lang="fr-FR" sz="1600" b="1" baseline="30000" dirty="0">
                <a:solidFill>
                  <a:schemeClr val="accent1"/>
                </a:solidFill>
                <a:latin typeface="Exo" panose="02000303000000000000" pitchFamily="2" charset="0"/>
              </a:rPr>
              <a:t>er</a:t>
            </a:r>
            <a:r>
              <a:rPr lang="fr-FR" sz="1600" b="1" dirty="0">
                <a:solidFill>
                  <a:schemeClr val="accent1"/>
                </a:solidFill>
                <a:latin typeface="Exo" panose="02000303000000000000" pitchFamily="2" charset="0"/>
              </a:rPr>
              <a:t> décembre</a:t>
            </a:r>
            <a:endParaRPr lang="fr-FR" sz="1600" dirty="0"/>
          </a:p>
        </p:txBody>
      </p:sp>
      <p:sp>
        <p:nvSpPr>
          <p:cNvPr id="7" name="Espace réservé du pied de page 1">
            <a:extLst>
              <a:ext uri="{FF2B5EF4-FFF2-40B4-BE49-F238E27FC236}">
                <a16:creationId xmlns:a16="http://schemas.microsoft.com/office/drawing/2014/main" id="{43365281-ED84-5A7E-C9E7-4EDB4D22E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2735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4D2E060-97EB-42ED-F8E9-C2B303332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7EF2B85-A138-B98B-27BE-D409C068B0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91344" y="2204864"/>
            <a:ext cx="6059488" cy="916565"/>
          </a:xfrm>
        </p:spPr>
        <p:txBody>
          <a:bodyPr>
            <a:noAutofit/>
          </a:bodyPr>
          <a:lstStyle/>
          <a:p>
            <a:pPr algn="ctr"/>
            <a:r>
              <a:rPr lang="fr-FR" sz="2000" dirty="0">
                <a:solidFill>
                  <a:srgbClr val="005764"/>
                </a:solidFill>
                <a:latin typeface="Exo" panose="02000303000000000000" pitchFamily="2" charset="0"/>
              </a:rPr>
              <a:t>COLONIES DE VACANCES</a:t>
            </a:r>
          </a:p>
          <a:p>
            <a:pPr algn="ctr"/>
            <a:r>
              <a:rPr lang="fr-FR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Exo" panose="02000303000000000000" pitchFamily="2" charset="0"/>
              </a:rPr>
              <a:t>Prise en charge sous forme d’allocation versée pour des colonies réalisées </a:t>
            </a:r>
          </a:p>
          <a:p>
            <a:pPr algn="ctr"/>
            <a:r>
              <a:rPr lang="fr-FR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Exo" panose="02000303000000000000" pitchFamily="2" charset="0"/>
              </a:rPr>
              <a:t>avec les organismes partenaires du CIE.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7255F0E-8843-B537-0E0B-CFD58CE93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227944"/>
              </p:ext>
            </p:extLst>
          </p:nvPr>
        </p:nvGraphicFramePr>
        <p:xfrm>
          <a:off x="481326" y="3688024"/>
          <a:ext cx="5183188" cy="156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9005">
                  <a:extLst>
                    <a:ext uri="{9D8B030D-6E8A-4147-A177-3AD203B41FA5}">
                      <a16:colId xmlns:a16="http://schemas.microsoft.com/office/drawing/2014/main" val="2933844377"/>
                    </a:ext>
                  </a:extLst>
                </a:gridCol>
                <a:gridCol w="1746905">
                  <a:extLst>
                    <a:ext uri="{9D8B030D-6E8A-4147-A177-3AD203B41FA5}">
                      <a16:colId xmlns:a16="http://schemas.microsoft.com/office/drawing/2014/main" val="2367937363"/>
                    </a:ext>
                  </a:extLst>
                </a:gridCol>
                <a:gridCol w="1537278">
                  <a:extLst>
                    <a:ext uri="{9D8B030D-6E8A-4147-A177-3AD203B41FA5}">
                      <a16:colId xmlns:a16="http://schemas.microsoft.com/office/drawing/2014/main" val="956707331"/>
                    </a:ext>
                  </a:extLst>
                </a:gridCol>
              </a:tblGrid>
              <a:tr h="2385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50" b="0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Nb de demandes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Moyenne de subvention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20048"/>
                  </a:ext>
                </a:extLst>
              </a:tr>
              <a:tr h="23852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Vacances d’hiver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dirty="0">
                          <a:effectLst/>
                          <a:latin typeface="Exo" panose="02000303000000000000" pitchFamily="2" charset="0"/>
                        </a:rPr>
                        <a:t>14</a:t>
                      </a:r>
                      <a:endParaRPr lang="fr-FR" sz="12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Exo" panose="02000303000000000000" pitchFamily="2" charset="0"/>
                        </a:rPr>
                        <a:t>392 €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414162"/>
                  </a:ext>
                </a:extLst>
              </a:tr>
              <a:tr h="23852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Vacances de printemps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dirty="0">
                          <a:effectLst/>
                          <a:latin typeface="Exo" panose="02000303000000000000" pitchFamily="2" charset="0"/>
                        </a:rPr>
                        <a:t>4</a:t>
                      </a:r>
                      <a:endParaRPr lang="fr-FR" sz="12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Exo" panose="02000303000000000000" pitchFamily="2" charset="0"/>
                        </a:rPr>
                        <a:t>539 €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035182"/>
                  </a:ext>
                </a:extLst>
              </a:tr>
              <a:tr h="23852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Vacances d’été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Exo" panose="02000303000000000000" pitchFamily="2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Exo" panose="02000303000000000000" pitchFamily="2" charset="0"/>
                        </a:rPr>
                        <a:t>459 €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88787"/>
                  </a:ext>
                </a:extLst>
              </a:tr>
              <a:tr h="23852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Vacances de la Toussaint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dirty="0">
                          <a:effectLst/>
                          <a:latin typeface="Exo" panose="02000303000000000000" pitchFamily="2" charset="0"/>
                        </a:rPr>
                        <a:t>4</a:t>
                      </a:r>
                      <a:endParaRPr lang="fr-FR" sz="12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Exo" panose="02000303000000000000" pitchFamily="2" charset="0"/>
                        </a:rPr>
                        <a:t>290 €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723217"/>
                  </a:ext>
                </a:extLst>
              </a:tr>
              <a:tr h="23852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Exo" panose="02000303000000000000" pitchFamily="2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Exo" panose="02000303000000000000" pitchFamily="2" charset="0"/>
                        </a:rPr>
                        <a:t>446 €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717365"/>
                  </a:ext>
                </a:extLst>
              </a:tr>
            </a:tbl>
          </a:graphicData>
        </a:graphic>
      </p:graphicFrame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0A4C391A-C0D0-AD76-246F-D10F0A0D4641}"/>
              </a:ext>
            </a:extLst>
          </p:cNvPr>
          <p:cNvSpPr txBox="1">
            <a:spLocks/>
          </p:cNvSpPr>
          <p:nvPr/>
        </p:nvSpPr>
        <p:spPr>
          <a:xfrm>
            <a:off x="6317725" y="2076431"/>
            <a:ext cx="6023992" cy="4783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dirty="0">
                <a:solidFill>
                  <a:srgbClr val="005764"/>
                </a:solidFill>
                <a:latin typeface="Exo" panose="02000303000000000000" pitchFamily="2" charset="0"/>
              </a:rPr>
              <a:t>OFFRES ENFANCE</a:t>
            </a:r>
          </a:p>
        </p:txBody>
      </p:sp>
      <p:sp>
        <p:nvSpPr>
          <p:cNvPr id="10" name="Titre 3">
            <a:extLst>
              <a:ext uri="{FF2B5EF4-FFF2-40B4-BE49-F238E27FC236}">
                <a16:creationId xmlns:a16="http://schemas.microsoft.com/office/drawing/2014/main" id="{C453BEF3-269D-565F-5F07-E6AF1E3123B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ENFANCE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3E83603-FB07-EA9C-0619-46D4DDE49BBE}"/>
              </a:ext>
            </a:extLst>
          </p:cNvPr>
          <p:cNvSpPr txBox="1"/>
          <p:nvPr/>
        </p:nvSpPr>
        <p:spPr>
          <a:xfrm>
            <a:off x="6245717" y="2564461"/>
            <a:ext cx="6023992" cy="55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Exo" panose="02000303000000000000" pitchFamily="2" charset="0"/>
              </a:rPr>
              <a:t>Spectacles pour les familles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Exo" panose="02000303000000000000" pitchFamily="2" charset="0"/>
              </a:rPr>
              <a:t>et journées thématiques à destination des enfants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8B50E43-95E7-24F7-88E9-EB89844D175D}"/>
              </a:ext>
            </a:extLst>
          </p:cNvPr>
          <p:cNvSpPr txBox="1"/>
          <p:nvPr/>
        </p:nvSpPr>
        <p:spPr>
          <a:xfrm>
            <a:off x="8166938" y="5737404"/>
            <a:ext cx="3530210" cy="3745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chemeClr val="accent1"/>
                </a:solidFill>
                <a:latin typeface="Exo" panose="02000303000000000000" pitchFamily="2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ctr"/>
            <a:r>
              <a:rPr lang="fr-FR" dirty="0">
                <a:solidFill>
                  <a:schemeClr val="tx2"/>
                </a:solidFill>
              </a:rPr>
              <a:t>Total subvention allouée : 6 007 €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634A398-26D3-B650-1553-B618A2D3E3D5}"/>
              </a:ext>
            </a:extLst>
          </p:cNvPr>
          <p:cNvSpPr txBox="1"/>
          <p:nvPr/>
        </p:nvSpPr>
        <p:spPr>
          <a:xfrm>
            <a:off x="2279576" y="5737404"/>
            <a:ext cx="3530210" cy="3745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Exo" panose="02000303000000000000" pitchFamily="2" charset="0"/>
              </a:rPr>
              <a:t>Total subvention allouée : 51 507 €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D5F8A9E-DF2B-AA75-99E9-5A0E35F72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23523"/>
              </p:ext>
            </p:extLst>
          </p:nvPr>
        </p:nvGraphicFramePr>
        <p:xfrm>
          <a:off x="6382673" y="3688024"/>
          <a:ext cx="5328001" cy="1076325"/>
        </p:xfrm>
        <a:graphic>
          <a:graphicData uri="http://schemas.openxmlformats.org/drawingml/2006/table">
            <a:tbl>
              <a:tblPr/>
              <a:tblGrid>
                <a:gridCol w="1936597">
                  <a:extLst>
                    <a:ext uri="{9D8B030D-6E8A-4147-A177-3AD203B41FA5}">
                      <a16:colId xmlns:a16="http://schemas.microsoft.com/office/drawing/2014/main" val="1537805422"/>
                    </a:ext>
                  </a:extLst>
                </a:gridCol>
                <a:gridCol w="1130468">
                  <a:extLst>
                    <a:ext uri="{9D8B030D-6E8A-4147-A177-3AD203B41FA5}">
                      <a16:colId xmlns:a16="http://schemas.microsoft.com/office/drawing/2014/main" val="1141344161"/>
                    </a:ext>
                  </a:extLst>
                </a:gridCol>
                <a:gridCol w="1130468">
                  <a:extLst>
                    <a:ext uri="{9D8B030D-6E8A-4147-A177-3AD203B41FA5}">
                      <a16:colId xmlns:a16="http://schemas.microsoft.com/office/drawing/2014/main" val="3588815995"/>
                    </a:ext>
                  </a:extLst>
                </a:gridCol>
                <a:gridCol w="1130468">
                  <a:extLst>
                    <a:ext uri="{9D8B030D-6E8A-4147-A177-3AD203B41FA5}">
                      <a16:colId xmlns:a16="http://schemas.microsoft.com/office/drawing/2014/main" val="1879839419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Exo" panose="02000303000000000000" pitchFamily="2" charset="0"/>
                        </a:rPr>
                        <a:t>Prix moyen achat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Exo" panose="02000303000000000000" pitchFamily="2" charset="0"/>
                        </a:rPr>
                        <a:t>Subvention moyenne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Exo" panose="02000303000000000000" pitchFamily="2" charset="0"/>
                        </a:rPr>
                        <a:t>Nombre d’enfants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01319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Exo" panose="02000303000000000000" pitchFamily="2" charset="0"/>
                        </a:rPr>
                        <a:t>Spectacles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37 €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19 €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97A0"/>
                          </a:solidFill>
                          <a:effectLst/>
                          <a:latin typeface="Exo" panose="02000303000000000000" pitchFamily="2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3045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Exo" panose="02000303000000000000" pitchFamily="2" charset="0"/>
                        </a:rPr>
                        <a:t>Journées récréatives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27 €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13 €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97A0"/>
                          </a:solidFill>
                          <a:effectLst/>
                          <a:latin typeface="Exo" panose="02000303000000000000" pitchFamily="2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609261"/>
                  </a:ext>
                </a:extLst>
              </a:tr>
            </a:tbl>
          </a:graphicData>
        </a:graphic>
      </p:graphicFrame>
      <p:sp>
        <p:nvSpPr>
          <p:cNvPr id="11" name="Espace réservé du numéro de diapositive 2">
            <a:extLst>
              <a:ext uri="{FF2B5EF4-FFF2-40B4-BE49-F238E27FC236}">
                <a16:creationId xmlns:a16="http://schemas.microsoft.com/office/drawing/2014/main" id="{E8B64C39-BB86-6F80-4C5F-1E4BAFF26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6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8" name="Espace réservé du pied de page 1">
            <a:extLst>
              <a:ext uri="{FF2B5EF4-FFF2-40B4-BE49-F238E27FC236}">
                <a16:creationId xmlns:a16="http://schemas.microsoft.com/office/drawing/2014/main" id="{7563D674-38A6-3126-B8D2-00251F53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666616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290D74E-8B40-C7C0-8740-83DE3276B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882587"/>
              </p:ext>
            </p:extLst>
          </p:nvPr>
        </p:nvGraphicFramePr>
        <p:xfrm>
          <a:off x="1073694" y="1913867"/>
          <a:ext cx="9270780" cy="18029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9676">
                  <a:extLst>
                    <a:ext uri="{9D8B030D-6E8A-4147-A177-3AD203B41FA5}">
                      <a16:colId xmlns:a16="http://schemas.microsoft.com/office/drawing/2014/main" val="2807664831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2884706658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408738874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1340543793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506808865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482835303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1149304891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1284117894"/>
                    </a:ext>
                  </a:extLst>
                </a:gridCol>
                <a:gridCol w="1000138">
                  <a:extLst>
                    <a:ext uri="{9D8B030D-6E8A-4147-A177-3AD203B41FA5}">
                      <a16:colId xmlns:a16="http://schemas.microsoft.com/office/drawing/2014/main" val="2248126023"/>
                    </a:ext>
                  </a:extLst>
                </a:gridCol>
              </a:tblGrid>
              <a:tr h="2519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909564"/>
                  </a:ext>
                </a:extLst>
              </a:tr>
              <a:tr h="3420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nombre de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séjours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nombre de pax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subvention moyenne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prix médian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du pax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nombre de séjours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nombre de pax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subvention moyenne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prix médian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fr-FR" sz="105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du pax</a:t>
                      </a:r>
                      <a:endParaRPr lang="fr-FR" sz="105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07416"/>
                  </a:ext>
                </a:extLst>
              </a:tr>
              <a:tr h="23927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CIRCUITS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1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27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888 €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2220 €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3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76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913 €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2103 €</a:t>
                      </a: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939818"/>
                  </a:ext>
                </a:extLst>
              </a:tr>
              <a:tr h="23927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LOCATIONS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25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512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250 €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1777 €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43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500</a:t>
                      </a: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298 €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1974 €</a:t>
                      </a: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704982"/>
                  </a:ext>
                </a:extLst>
              </a:tr>
              <a:tr h="23927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SÉJOURS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15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520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641 €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1990 €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34</a:t>
                      </a:r>
                      <a:endParaRPr lang="fr-FR" sz="11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758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871 €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2031 €</a:t>
                      </a: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88799"/>
                  </a:ext>
                </a:extLst>
              </a:tr>
              <a:tr h="23927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WEEK-ENDS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6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210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228 €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512 €</a:t>
                      </a:r>
                    </a:p>
                  </a:txBody>
                  <a:tcPr marL="9289" marR="9289" marT="9289" marB="0" anchor="ctr"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9</a:t>
                      </a:r>
                      <a:endParaRPr lang="fr-FR" sz="11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Exo" panose="02000303000000000000" pitchFamily="2" charset="0"/>
                        </a:rPr>
                        <a:t>237</a:t>
                      </a:r>
                      <a:endParaRPr lang="fr-FR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u="none" strike="noStrike" dirty="0">
                          <a:effectLst/>
                          <a:latin typeface="Exo" panose="02000303000000000000" pitchFamily="2" charset="0"/>
                        </a:rPr>
                        <a:t>305 €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Exo" panose="02000303000000000000" pitchFamily="2" charset="0"/>
                        </a:rPr>
                        <a:t>686 €</a:t>
                      </a:r>
                    </a:p>
                  </a:txBody>
                  <a:tcPr marL="9289" marR="9289" marT="9289" marB="0" anchor="ctr"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984391"/>
                  </a:ext>
                </a:extLst>
              </a:tr>
              <a:tr h="2519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fr-FR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47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1 269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fr-FR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fr-FR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289" marR="9289" marT="9289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89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9289" marR="9289" marT="92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1 571</a:t>
                      </a:r>
                    </a:p>
                  </a:txBody>
                  <a:tcPr marL="9289" marR="9289" marT="92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fr-FR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289" marR="9289" marT="92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fr-FR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289" marR="9289" marT="9289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928428"/>
                  </a:ext>
                </a:extLst>
              </a:tr>
            </a:tbl>
          </a:graphicData>
        </a:graphic>
      </p:graphicFrame>
      <p:sp>
        <p:nvSpPr>
          <p:cNvPr id="8" name="Titre 3">
            <a:extLst>
              <a:ext uri="{FF2B5EF4-FFF2-40B4-BE49-F238E27FC236}">
                <a16:creationId xmlns:a16="http://schemas.microsoft.com/office/drawing/2014/main" id="{922792DC-9721-55C1-33F3-A8D71E7DA38D}"/>
              </a:ext>
            </a:extLst>
          </p:cNvPr>
          <p:cNvSpPr txBox="1">
            <a:spLocks/>
          </p:cNvSpPr>
          <p:nvPr/>
        </p:nvSpPr>
        <p:spPr>
          <a:xfrm>
            <a:off x="-14796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VACANCES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056F21D-9DB8-4991-CEBF-D82C57868ED3}"/>
              </a:ext>
            </a:extLst>
          </p:cNvPr>
          <p:cNvSpPr txBox="1"/>
          <p:nvPr/>
        </p:nvSpPr>
        <p:spPr>
          <a:xfrm>
            <a:off x="1397733" y="1474991"/>
            <a:ext cx="9396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Exo" panose="02000303000000000000" pitchFamily="2" charset="0"/>
              </a:rPr>
              <a:t>LES SÉJOURS RÉALISÉS EN 2024 DANS LE CADRE DES CATALOGUES VACANCES ET WEEK-ENDS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35F93510-80F8-1DAA-E5BC-39FD9C56E1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443281"/>
              </p:ext>
            </p:extLst>
          </p:nvPr>
        </p:nvGraphicFramePr>
        <p:xfrm>
          <a:off x="5943051" y="4888147"/>
          <a:ext cx="5949663" cy="1550115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709911">
                  <a:extLst>
                    <a:ext uri="{9D8B030D-6E8A-4147-A177-3AD203B41FA5}">
                      <a16:colId xmlns:a16="http://schemas.microsoft.com/office/drawing/2014/main" val="3080873142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2372813618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2922104598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174793533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1232716442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1015408099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2871743778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2462049186"/>
                    </a:ext>
                  </a:extLst>
                </a:gridCol>
                <a:gridCol w="654969">
                  <a:extLst>
                    <a:ext uri="{9D8B030D-6E8A-4147-A177-3AD203B41FA5}">
                      <a16:colId xmlns:a16="http://schemas.microsoft.com/office/drawing/2014/main" val="201754280"/>
                    </a:ext>
                  </a:extLst>
                </a:gridCol>
              </a:tblGrid>
              <a:tr h="22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i="0" u="none" strike="noStrike" cap="none" spc="0" dirty="0">
                        <a:solidFill>
                          <a:schemeClr val="tx2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CIRCUIT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SÉJOUR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LOCATION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 err="1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WE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643584"/>
                  </a:ext>
                </a:extLst>
              </a:tr>
              <a:tr h="22144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79720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A - 50%</a:t>
                      </a:r>
                      <a:endParaRPr lang="fr-FR" sz="11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19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31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213 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425 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60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79 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107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125 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545129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B - 45%</a:t>
                      </a:r>
                      <a:endParaRPr lang="fr-FR" sz="11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2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9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45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75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14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15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28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87058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 - 40%</a:t>
                      </a:r>
                      <a:endParaRPr lang="fr-FR" sz="11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-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57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71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15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12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26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876990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D - 35%</a:t>
                      </a:r>
                      <a:endParaRPr lang="fr-FR" sz="11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-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3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24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40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11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7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11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291054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E - 30%</a:t>
                      </a:r>
                      <a:endParaRPr lang="fr-FR" sz="11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17 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181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147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58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39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66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47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011679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B6211A6-4CE8-7E19-A48A-DBEC9BABE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881171"/>
              </p:ext>
            </p:extLst>
          </p:nvPr>
        </p:nvGraphicFramePr>
        <p:xfrm>
          <a:off x="153078" y="5157604"/>
          <a:ext cx="5472604" cy="1280658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1741282">
                  <a:extLst>
                    <a:ext uri="{9D8B030D-6E8A-4147-A177-3AD203B41FA5}">
                      <a16:colId xmlns:a16="http://schemas.microsoft.com/office/drawing/2014/main" val="3080873142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174793533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1232716442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1015408099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2871743778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895306497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815508666"/>
                    </a:ext>
                  </a:extLst>
                </a:gridCol>
              </a:tblGrid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5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CIRCUIT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SÉJOUR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u="none" strike="noStrike" cap="none" spc="0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LOCATION</a:t>
                      </a:r>
                      <a:endParaRPr lang="fr-FR" sz="12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643584"/>
                  </a:ext>
                </a:extLst>
              </a:tr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SITUATION FAMILIALE</a:t>
                      </a:r>
                    </a:p>
                  </a:txBody>
                  <a:tcPr marL="27618" marR="27618" marT="276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HIVER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1" i="0" u="none" strike="noStrike" cap="none" spc="0" dirty="0">
                          <a:solidFill>
                            <a:schemeClr val="tx2"/>
                          </a:solidFill>
                          <a:effectLst/>
                          <a:latin typeface="Exo" panose="02000303000000000000" pitchFamily="2" charset="0"/>
                        </a:rPr>
                        <a:t>ÉTÉ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79720"/>
                  </a:ext>
                </a:extLst>
              </a:tr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CÉLIBATAIRE</a:t>
                      </a:r>
                    </a:p>
                  </a:txBody>
                  <a:tcPr marL="27618" marR="27618" marT="276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46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35 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545129"/>
                  </a:ext>
                </a:extLst>
              </a:tr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COUPLE SANS ENFANT </a:t>
                      </a:r>
                    </a:p>
                  </a:txBody>
                  <a:tcPr marL="27618" marR="27618" marT="276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72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109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87058"/>
                  </a:ext>
                </a:extLst>
              </a:tr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COUPLE AVEC ENFANT</a:t>
                      </a:r>
                    </a:p>
                  </a:txBody>
                  <a:tcPr marL="27618" marR="27618" marT="276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369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534 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404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358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876990"/>
                  </a:ext>
                </a:extLst>
              </a:tr>
              <a:tr h="2134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Exo" panose="02000303000000000000" pitchFamily="2" charset="0"/>
                        </a:rPr>
                        <a:t>MONOPARENTALE</a:t>
                      </a:r>
                    </a:p>
                  </a:txBody>
                  <a:tcPr marL="27618" marR="27618" marT="276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 33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5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</a:rPr>
                        <a:t>80 </a:t>
                      </a:r>
                      <a:endParaRPr lang="fr-FR" sz="105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Exo" panose="02000303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fr-FR" sz="105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Exo" panose="02000303000000000000" pitchFamily="2" charset="0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D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291054"/>
                  </a:ext>
                </a:extLst>
              </a:tr>
            </a:tbl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638DC66F-6116-0F34-8E4B-D2E69475F943}"/>
              </a:ext>
            </a:extLst>
          </p:cNvPr>
          <p:cNvSpPr txBox="1"/>
          <p:nvPr/>
        </p:nvSpPr>
        <p:spPr>
          <a:xfrm>
            <a:off x="2495600" y="4114197"/>
            <a:ext cx="734481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Exo" panose="02000303000000000000" pitchFamily="2" charset="0"/>
              </a:rPr>
              <a:t>RÉPARTITION DES PARTICIPANTS : CIRCUITS, SÉJOURS ET LOCATIONS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4932CFC-C67A-4680-9019-3EE7A478B706}"/>
              </a:ext>
            </a:extLst>
          </p:cNvPr>
          <p:cNvSpPr txBox="1"/>
          <p:nvPr/>
        </p:nvSpPr>
        <p:spPr>
          <a:xfrm>
            <a:off x="130270" y="4566651"/>
            <a:ext cx="55336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accent1"/>
                </a:solidFill>
                <a:latin typeface="Exo" panose="02000303000000000000" pitchFamily="2" charset="0"/>
              </a:rPr>
              <a:t>En fonction de la composition familiale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6191B24-7145-AAA4-A7BC-7E2CE60F89D3}"/>
              </a:ext>
            </a:extLst>
          </p:cNvPr>
          <p:cNvSpPr txBox="1"/>
          <p:nvPr/>
        </p:nvSpPr>
        <p:spPr>
          <a:xfrm>
            <a:off x="5807968" y="4566650"/>
            <a:ext cx="55336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accent1"/>
                </a:solidFill>
                <a:latin typeface="Exo" panose="02000303000000000000" pitchFamily="2" charset="0"/>
              </a:rPr>
              <a:t>En fonction du barème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B5B5DC1C-40FF-0B32-E40A-2458688E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7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DFB07CDE-F8C0-775D-876E-0303CFF2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51464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7BBF8-A40B-1588-527C-E261FA9EA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3">
            <a:extLst>
              <a:ext uri="{FF2B5EF4-FFF2-40B4-BE49-F238E27FC236}">
                <a16:creationId xmlns:a16="http://schemas.microsoft.com/office/drawing/2014/main" id="{A29484F3-7514-1E17-5BB9-EB3AEF94307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VACANCES 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C3C1677-2375-E979-A770-66CD066D7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167649"/>
              </p:ext>
            </p:extLst>
          </p:nvPr>
        </p:nvGraphicFramePr>
        <p:xfrm>
          <a:off x="2855640" y="3212976"/>
          <a:ext cx="6362988" cy="219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8731">
                  <a:extLst>
                    <a:ext uri="{9D8B030D-6E8A-4147-A177-3AD203B41FA5}">
                      <a16:colId xmlns:a16="http://schemas.microsoft.com/office/drawing/2014/main" val="833601858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2953041951"/>
                    </a:ext>
                  </a:extLst>
                </a:gridCol>
              </a:tblGrid>
              <a:tr h="5489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 dirty="0">
                          <a:effectLst/>
                          <a:latin typeface="Exo" panose="02000303000000000000" pitchFamily="2" charset="0"/>
                        </a:rPr>
                        <a:t>PRESTATION</a:t>
                      </a:r>
                    </a:p>
                  </a:txBody>
                  <a:tcPr marL="202066" marR="22452" marT="2245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600" b="1" i="0" u="none" strike="noStrike" dirty="0">
                          <a:effectLst/>
                          <a:latin typeface="Exo" panose="02000303000000000000" pitchFamily="2" charset="0"/>
                        </a:rPr>
                        <a:t>NB VENDUS</a:t>
                      </a:r>
                    </a:p>
                  </a:txBody>
                  <a:tcPr marL="22452" marR="22452" marT="22452" marB="0" anchor="ctr"/>
                </a:tc>
                <a:extLst>
                  <a:ext uri="{0D108BD9-81ED-4DB2-BD59-A6C34878D82A}">
                    <a16:rowId xmlns:a16="http://schemas.microsoft.com/office/drawing/2014/main" val="3790557076"/>
                  </a:ext>
                </a:extLst>
              </a:tr>
              <a:tr h="5489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u="none" strike="noStrike" dirty="0">
                          <a:effectLst/>
                          <a:latin typeface="Exo" panose="02000303000000000000" pitchFamily="2" charset="0"/>
                        </a:rPr>
                        <a:t>E-CARTE CADEAU ÉVASION </a:t>
                      </a:r>
                      <a:r>
                        <a:rPr lang="fr-FR" sz="1600" b="1" u="none" strike="noStrike" dirty="0" err="1">
                          <a:effectLst/>
                          <a:latin typeface="Exo" panose="02000303000000000000" pitchFamily="2" charset="0"/>
                        </a:rPr>
                        <a:t>P&amp;V</a:t>
                      </a:r>
                      <a:endParaRPr lang="fr-FR" sz="16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202066" marR="22452" marT="2245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600" b="1" u="none" strike="noStrike" dirty="0">
                          <a:effectLst/>
                          <a:latin typeface="Exo" panose="02000303000000000000" pitchFamily="2" charset="0"/>
                        </a:rPr>
                        <a:t>660 </a:t>
                      </a:r>
                      <a:endParaRPr lang="fr-FR" sz="16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22452" marR="22452" marT="22452" marB="0" anchor="ctr"/>
                </a:tc>
                <a:extLst>
                  <a:ext uri="{0D108BD9-81ED-4DB2-BD59-A6C34878D82A}">
                    <a16:rowId xmlns:a16="http://schemas.microsoft.com/office/drawing/2014/main" val="3148551460"/>
                  </a:ext>
                </a:extLst>
              </a:tr>
              <a:tr h="5489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u="none" strike="noStrike" dirty="0">
                          <a:effectLst/>
                          <a:latin typeface="Exo" panose="02000303000000000000" pitchFamily="2" charset="0"/>
                        </a:rPr>
                        <a:t>COFFRET RELAIS &amp; CHÂTEAUX JADE</a:t>
                      </a:r>
                      <a:endParaRPr lang="fr-FR" sz="16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202066" marR="22452" marT="2245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600" b="1" u="none" strike="noStrike" dirty="0">
                          <a:effectLst/>
                          <a:latin typeface="Exo" panose="02000303000000000000" pitchFamily="2" charset="0"/>
                        </a:rPr>
                        <a:t>650</a:t>
                      </a:r>
                      <a:endParaRPr lang="fr-FR" sz="1600" b="1" i="0" u="none" strike="noStrike" dirty="0">
                        <a:effectLst/>
                        <a:latin typeface="Exo" panose="02000303000000000000" pitchFamily="2" charset="0"/>
                      </a:endParaRPr>
                    </a:p>
                  </a:txBody>
                  <a:tcPr marL="22452" marR="22452" marT="22452" marB="0" anchor="ctr"/>
                </a:tc>
                <a:extLst>
                  <a:ext uri="{0D108BD9-81ED-4DB2-BD59-A6C34878D82A}">
                    <a16:rowId xmlns:a16="http://schemas.microsoft.com/office/drawing/2014/main" val="3075681111"/>
                  </a:ext>
                </a:extLst>
              </a:tr>
              <a:tr h="5489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 dirty="0">
                          <a:effectLst/>
                          <a:latin typeface="Exo" panose="02000303000000000000" pitchFamily="2" charset="0"/>
                        </a:rPr>
                        <a:t>TOTAL</a:t>
                      </a:r>
                    </a:p>
                  </a:txBody>
                  <a:tcPr marL="202066" marR="22452" marT="2245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600" b="1" i="0" u="none" strike="noStrike" dirty="0">
                          <a:effectLst/>
                          <a:latin typeface="Exo" panose="02000303000000000000" pitchFamily="2" charset="0"/>
                        </a:rPr>
                        <a:t>1 310</a:t>
                      </a:r>
                    </a:p>
                  </a:txBody>
                  <a:tcPr marL="22452" marR="22452" marT="22452" marB="0" anchor="ctr"/>
                </a:tc>
                <a:extLst>
                  <a:ext uri="{0D108BD9-81ED-4DB2-BD59-A6C34878D82A}">
                    <a16:rowId xmlns:a16="http://schemas.microsoft.com/office/drawing/2014/main" val="3290576194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57C7047-8BD5-F55F-0951-0A9F860D3F07}"/>
              </a:ext>
            </a:extLst>
          </p:cNvPr>
          <p:cNvSpPr txBox="1"/>
          <p:nvPr/>
        </p:nvSpPr>
        <p:spPr>
          <a:xfrm>
            <a:off x="2855640" y="2276872"/>
            <a:ext cx="63629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>
              <a:buNone/>
            </a:pPr>
            <a:r>
              <a:rPr lang="fr-FR" sz="2000" b="1" i="0" dirty="0">
                <a:solidFill>
                  <a:schemeClr val="tx2"/>
                </a:solidFill>
                <a:latin typeface="Exo" panose="02000303000000000000" pitchFamily="2" charset="0"/>
              </a:rPr>
              <a:t>COFFRETS ESCAPADES</a:t>
            </a:r>
            <a:endParaRPr lang="fr-FR" sz="2000" b="1" i="0" u="none" strike="noStrike" dirty="0">
              <a:solidFill>
                <a:schemeClr val="tx2"/>
              </a:solidFill>
              <a:effectLst/>
              <a:latin typeface="Exo" panose="02000303000000000000" pitchFamily="2" charset="0"/>
            </a:endParaRPr>
          </a:p>
        </p:txBody>
      </p:sp>
      <p:sp>
        <p:nvSpPr>
          <p:cNvPr id="2" name="Espace réservé du numéro de diapositive 2">
            <a:extLst>
              <a:ext uri="{FF2B5EF4-FFF2-40B4-BE49-F238E27FC236}">
                <a16:creationId xmlns:a16="http://schemas.microsoft.com/office/drawing/2014/main" id="{FB21F04A-C2A0-4651-A881-A01D7991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8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9F34235A-C0DB-9BDD-B25C-712A1667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96902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D4F392A4-C088-EB58-307F-DC128500B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0703"/>
              </p:ext>
            </p:extLst>
          </p:nvPr>
        </p:nvGraphicFramePr>
        <p:xfrm>
          <a:off x="839416" y="2826167"/>
          <a:ext cx="9295324" cy="2441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8930">
                  <a:extLst>
                    <a:ext uri="{9D8B030D-6E8A-4147-A177-3AD203B41FA5}">
                      <a16:colId xmlns:a16="http://schemas.microsoft.com/office/drawing/2014/main" val="3708301746"/>
                    </a:ext>
                  </a:extLst>
                </a:gridCol>
                <a:gridCol w="739138">
                  <a:extLst>
                    <a:ext uri="{9D8B030D-6E8A-4147-A177-3AD203B41FA5}">
                      <a16:colId xmlns:a16="http://schemas.microsoft.com/office/drawing/2014/main" val="3201611038"/>
                    </a:ext>
                  </a:extLst>
                </a:gridCol>
                <a:gridCol w="1669314">
                  <a:extLst>
                    <a:ext uri="{9D8B030D-6E8A-4147-A177-3AD203B41FA5}">
                      <a16:colId xmlns:a16="http://schemas.microsoft.com/office/drawing/2014/main" val="2714981705"/>
                    </a:ext>
                  </a:extLst>
                </a:gridCol>
                <a:gridCol w="1669314">
                  <a:extLst>
                    <a:ext uri="{9D8B030D-6E8A-4147-A177-3AD203B41FA5}">
                      <a16:colId xmlns:a16="http://schemas.microsoft.com/office/drawing/2014/main" val="3894910613"/>
                    </a:ext>
                  </a:extLst>
                </a:gridCol>
                <a:gridCol w="1669314">
                  <a:extLst>
                    <a:ext uri="{9D8B030D-6E8A-4147-A177-3AD203B41FA5}">
                      <a16:colId xmlns:a16="http://schemas.microsoft.com/office/drawing/2014/main" val="1742775829"/>
                    </a:ext>
                  </a:extLst>
                </a:gridCol>
                <a:gridCol w="1669314">
                  <a:extLst>
                    <a:ext uri="{9D8B030D-6E8A-4147-A177-3AD203B41FA5}">
                      <a16:colId xmlns:a16="http://schemas.microsoft.com/office/drawing/2014/main" val="112541321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highlight>
                          <a:srgbClr val="FFFF00"/>
                        </a:highlight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bg1"/>
                        </a:solidFill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/>
                          </a:solidFill>
                          <a:latin typeface="Exo" panose="02000303000000000000" pitchFamily="2" charset="0"/>
                        </a:rPr>
                        <a:t>SUBVENTION MAXIMUM ALLOUÉE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bg1"/>
                        </a:solidFill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bg1"/>
                        </a:solidFill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tabLst/>
                      </a:pPr>
                      <a:endParaRPr lang="fr-FR" sz="1400" b="1" dirty="0">
                        <a:solidFill>
                          <a:schemeClr val="bg1"/>
                        </a:solidFill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667366"/>
                  </a:ext>
                </a:extLst>
              </a:tr>
              <a:tr h="452349"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highlight>
                          <a:srgbClr val="FFFF00"/>
                        </a:highlight>
                        <a:latin typeface="Exo" panose="02000303000000000000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Nbre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Célibataire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Couple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Famille avec 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1 enfant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Famille avec </a:t>
                      </a:r>
                    </a:p>
                    <a:p>
                      <a:pPr algn="ctr">
                        <a:tabLst/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2 enfants et 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202620"/>
                  </a:ext>
                </a:extLst>
              </a:tr>
              <a:tr h="3237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A – 31 %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332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387 €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775 €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945 €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1 240 €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28650"/>
                  </a:ext>
                </a:extLst>
              </a:tr>
              <a:tr h="3237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B – 25 %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325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312 €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625 €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762 €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1 000 €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75018"/>
                  </a:ext>
                </a:extLst>
              </a:tr>
              <a:tr h="3237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C – 20 %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189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250 €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500 €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610 €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800 €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185020"/>
                  </a:ext>
                </a:extLst>
              </a:tr>
              <a:tr h="3237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D – 15 %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152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187 €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375 €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457 €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600 €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931665"/>
                  </a:ext>
                </a:extLst>
              </a:tr>
              <a:tr h="3237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Exo" panose="02000303000000000000" pitchFamily="2" charset="0"/>
                        </a:rPr>
                        <a:t>E – 10 %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Exo" panose="02000303000000000000" pitchFamily="2" charset="0"/>
                        </a:rPr>
                        <a:t>969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125 €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250 €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305 €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latin typeface="Exo" panose="02000303000000000000" pitchFamily="2" charset="0"/>
                        </a:rPr>
                        <a:t>400 €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07943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58F28E47-8363-F6E7-7B98-EB2C49F0E56B}"/>
              </a:ext>
            </a:extLst>
          </p:cNvPr>
          <p:cNvSpPr txBox="1"/>
          <p:nvPr/>
        </p:nvSpPr>
        <p:spPr>
          <a:xfrm>
            <a:off x="-14796" y="5565556"/>
            <a:ext cx="12206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Exo" panose="02000303000000000000" pitchFamily="2" charset="0"/>
              </a:rPr>
              <a:t>1 967 demandes d’AVU ont été traitées.</a:t>
            </a:r>
          </a:p>
        </p:txBody>
      </p:sp>
      <p:sp>
        <p:nvSpPr>
          <p:cNvPr id="2" name="Titre 3">
            <a:extLst>
              <a:ext uri="{FF2B5EF4-FFF2-40B4-BE49-F238E27FC236}">
                <a16:creationId xmlns:a16="http://schemas.microsoft.com/office/drawing/2014/main" id="{C7ED558D-87A4-069B-6EF8-FBABDA54C26A}"/>
              </a:ext>
            </a:extLst>
          </p:cNvPr>
          <p:cNvSpPr txBox="1">
            <a:spLocks/>
          </p:cNvSpPr>
          <p:nvPr/>
        </p:nvSpPr>
        <p:spPr>
          <a:xfrm>
            <a:off x="-14796" y="0"/>
            <a:ext cx="12192000" cy="126876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xo" panose="02000303000000000000" pitchFamily="2" charset="0"/>
              </a:rPr>
              <a:t>  COMMISSION VACANCES</a:t>
            </a:r>
            <a:endParaRPr lang="fr-FR" sz="3000" dirty="0">
              <a:solidFill>
                <a:schemeClr val="bg1"/>
              </a:solidFill>
              <a:latin typeface="Exo" panose="02000303000000000000" pitchFamily="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2FE31DE-6561-189E-D29E-B4C18768FF32}"/>
              </a:ext>
            </a:extLst>
          </p:cNvPr>
          <p:cNvSpPr txBox="1"/>
          <p:nvPr/>
        </p:nvSpPr>
        <p:spPr>
          <a:xfrm>
            <a:off x="0" y="1883459"/>
            <a:ext cx="12177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Exo" panose="02000303000000000000" pitchFamily="2" charset="0"/>
              </a:rPr>
              <a:t>ALLOCATION VACANCES UNIVERSELLE 2024</a:t>
            </a:r>
          </a:p>
        </p:txBody>
      </p:sp>
      <p:sp>
        <p:nvSpPr>
          <p:cNvPr id="4" name="Espace réservé du numéro de diapositive 2">
            <a:extLst>
              <a:ext uri="{FF2B5EF4-FFF2-40B4-BE49-F238E27FC236}">
                <a16:creationId xmlns:a16="http://schemas.microsoft.com/office/drawing/2014/main" id="{BC5EFC45-E785-AD6E-FD0F-70DB3FB2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7924" y="6492875"/>
            <a:ext cx="284076" cy="365125"/>
          </a:xfrm>
        </p:spPr>
        <p:txBody>
          <a:bodyPr/>
          <a:lstStyle/>
          <a:p>
            <a:pPr rtl="0"/>
            <a:fld id="{3A98EE3D-8CD1-4C3F-BD1C-C98C9596463C}" type="slidenum">
              <a:rPr lang="fr-FR" sz="900" noProof="0" smtClean="0">
                <a:latin typeface="Exo" panose="02000303000000000000" pitchFamily="2" charset="0"/>
              </a:rPr>
              <a:t>9</a:t>
            </a:fld>
            <a:endParaRPr lang="fr-FR" sz="900" noProof="0" dirty="0">
              <a:latin typeface="Exo" panose="02000303000000000000" pitchFamily="2" charset="0"/>
            </a:endParaRPr>
          </a:p>
        </p:txBody>
      </p:sp>
      <p:sp>
        <p:nvSpPr>
          <p:cNvPr id="6" name="Espace réservé du pied de page 1">
            <a:extLst>
              <a:ext uri="{FF2B5EF4-FFF2-40B4-BE49-F238E27FC236}">
                <a16:creationId xmlns:a16="http://schemas.microsoft.com/office/drawing/2014/main" id="{63B42A50-8683-6EFA-2C0F-89C6A28A6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3685925" cy="365125"/>
          </a:xfrm>
        </p:spPr>
        <p:txBody>
          <a:bodyPr/>
          <a:lstStyle/>
          <a:p>
            <a:r>
              <a:rPr lang="fr-FR" sz="900" noProof="0" dirty="0">
                <a:latin typeface="Exo" panose="02000303000000000000" pitchFamily="2" charset="0"/>
              </a:rPr>
              <a:t>CIE Bourse - Document confidentiel – Rapport</a:t>
            </a:r>
            <a:r>
              <a:rPr lang="fr-FR" sz="900" dirty="0">
                <a:latin typeface="Exo" panose="02000303000000000000" pitchFamily="2" charset="0"/>
              </a:rPr>
              <a:t> d’activité </a:t>
            </a:r>
            <a:r>
              <a:rPr lang="fr-FR" sz="900" noProof="0" dirty="0">
                <a:latin typeface="Exo" panose="02000303000000000000" pitchFamily="2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3414841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harte23">
      <a:dk1>
        <a:sysClr val="windowText" lastClr="000000"/>
      </a:dk1>
      <a:lt1>
        <a:sysClr val="window" lastClr="FFFFFF"/>
      </a:lt1>
      <a:dk2>
        <a:srgbClr val="005764"/>
      </a:dk2>
      <a:lt2>
        <a:srgbClr val="EEECE1"/>
      </a:lt2>
      <a:accent1>
        <a:srgbClr val="0097A0"/>
      </a:accent1>
      <a:accent2>
        <a:srgbClr val="8C2E1C"/>
      </a:accent2>
      <a:accent3>
        <a:srgbClr val="61ECFF"/>
      </a:accent3>
      <a:accent4>
        <a:srgbClr val="00D7E2"/>
      </a:accent4>
      <a:accent5>
        <a:srgbClr val="4BACC6"/>
      </a:accent5>
      <a:accent6>
        <a:srgbClr val="DAD6DC"/>
      </a:accent6>
      <a:hlink>
        <a:srgbClr val="0097A0"/>
      </a:hlink>
      <a:folHlink>
        <a:srgbClr val="DA5F4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9D32F44-2D9C-4D1C-9828-2ED27CF3E4FF}">
  <we:reference id="wa104380587" version="1.0.0.1" store="fr-FR" storeType="OMEX"/>
  <we:alternateReferences>
    <we:reference id="wa104380587" version="1.0.0.1" store="wa10438058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71af3243-3dd4-4a8d-8c0d-dd76da1f02a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6c05727-aa75-4e4a-9b5f-8a80a11658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8294</TotalTime>
  <Words>1778</Words>
  <Application>Microsoft Office PowerPoint</Application>
  <PresentationFormat>Grand écran</PresentationFormat>
  <Paragraphs>524</Paragraphs>
  <Slides>16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Exo</vt:lpstr>
      <vt:lpstr>Wingdings</vt:lpstr>
      <vt:lpstr>Thème Office</vt:lpstr>
      <vt:lpstr>  RAPPORT ANNUEL DES ACTIVITÉS SOCIALES ET CULTURELLES   Année 2024</vt:lpstr>
      <vt:lpstr>Présentation PowerPoint</vt:lpstr>
      <vt:lpstr>Présentation PowerPoint</vt:lpstr>
      <vt:lpstr>ASC - Utilisation des cotisations 2024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Statistiques 2022</dc:title>
  <dc:creator>Marie-Laure Lartige</dc:creator>
  <cp:lastModifiedBy>CIE Bourse - Chérifa Séfouni</cp:lastModifiedBy>
  <cp:revision>245</cp:revision>
  <cp:lastPrinted>2025-10-14T12:49:53Z</cp:lastPrinted>
  <dcterms:created xsi:type="dcterms:W3CDTF">2022-07-20T08:39:27Z</dcterms:created>
  <dcterms:modified xsi:type="dcterms:W3CDTF">2025-10-14T13:55:38Z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